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0"/>
  </p:notesMasterIdLst>
  <p:sldIdLst>
    <p:sldId id="259" r:id="rId2"/>
    <p:sldId id="260" r:id="rId3"/>
    <p:sldId id="371" r:id="rId4"/>
    <p:sldId id="381" r:id="rId5"/>
    <p:sldId id="372" r:id="rId6"/>
    <p:sldId id="379" r:id="rId7"/>
    <p:sldId id="317" r:id="rId8"/>
    <p:sldId id="435" r:id="rId9"/>
    <p:sldId id="321" r:id="rId10"/>
    <p:sldId id="332" r:id="rId11"/>
    <p:sldId id="380" r:id="rId12"/>
    <p:sldId id="333" r:id="rId13"/>
    <p:sldId id="436" r:id="rId14"/>
    <p:sldId id="437" r:id="rId15"/>
    <p:sldId id="438" r:id="rId16"/>
    <p:sldId id="439" r:id="rId17"/>
    <p:sldId id="440" r:id="rId18"/>
    <p:sldId id="384" r:id="rId19"/>
    <p:sldId id="389" r:id="rId20"/>
    <p:sldId id="433" r:id="rId21"/>
    <p:sldId id="432" r:id="rId22"/>
    <p:sldId id="441" r:id="rId23"/>
    <p:sldId id="367" r:id="rId24"/>
    <p:sldId id="401" r:id="rId25"/>
    <p:sldId id="397" r:id="rId26"/>
    <p:sldId id="398" r:id="rId27"/>
    <p:sldId id="310" r:id="rId28"/>
    <p:sldId id="311" r:id="rId29"/>
  </p:sldIdLst>
  <p:sldSz cx="12023725" cy="6943725"/>
  <p:notesSz cx="6797675" cy="9926638"/>
  <p:defaultTextStyle>
    <a:defPPr>
      <a:defRPr lang="en-US"/>
    </a:defPPr>
    <a:lvl1pPr marL="0" algn="l" defTabSz="320036" rtl="0" eaLnBrk="1" latinLnBrk="0" hangingPunct="1">
      <a:defRPr sz="1260" kern="1200">
        <a:solidFill>
          <a:schemeClr val="tx1"/>
        </a:solidFill>
        <a:latin typeface="+mn-lt"/>
        <a:ea typeface="+mn-ea"/>
        <a:cs typeface="+mn-cs"/>
      </a:defRPr>
    </a:lvl1pPr>
    <a:lvl2pPr marL="320036" algn="l" defTabSz="320036" rtl="0" eaLnBrk="1" latinLnBrk="0" hangingPunct="1">
      <a:defRPr sz="1260" kern="1200">
        <a:solidFill>
          <a:schemeClr val="tx1"/>
        </a:solidFill>
        <a:latin typeface="+mn-lt"/>
        <a:ea typeface="+mn-ea"/>
        <a:cs typeface="+mn-cs"/>
      </a:defRPr>
    </a:lvl2pPr>
    <a:lvl3pPr marL="640071" algn="l" defTabSz="320036" rtl="0" eaLnBrk="1" latinLnBrk="0" hangingPunct="1">
      <a:defRPr sz="1260" kern="1200">
        <a:solidFill>
          <a:schemeClr val="tx1"/>
        </a:solidFill>
        <a:latin typeface="+mn-lt"/>
        <a:ea typeface="+mn-ea"/>
        <a:cs typeface="+mn-cs"/>
      </a:defRPr>
    </a:lvl3pPr>
    <a:lvl4pPr marL="960108" algn="l" defTabSz="320036" rtl="0" eaLnBrk="1" latinLnBrk="0" hangingPunct="1">
      <a:defRPr sz="1260" kern="1200">
        <a:solidFill>
          <a:schemeClr val="tx1"/>
        </a:solidFill>
        <a:latin typeface="+mn-lt"/>
        <a:ea typeface="+mn-ea"/>
        <a:cs typeface="+mn-cs"/>
      </a:defRPr>
    </a:lvl4pPr>
    <a:lvl5pPr marL="1280143" algn="l" defTabSz="320036" rtl="0" eaLnBrk="1" latinLnBrk="0" hangingPunct="1">
      <a:defRPr sz="1260" kern="1200">
        <a:solidFill>
          <a:schemeClr val="tx1"/>
        </a:solidFill>
        <a:latin typeface="+mn-lt"/>
        <a:ea typeface="+mn-ea"/>
        <a:cs typeface="+mn-cs"/>
      </a:defRPr>
    </a:lvl5pPr>
    <a:lvl6pPr marL="1600179" algn="l" defTabSz="320036" rtl="0" eaLnBrk="1" latinLnBrk="0" hangingPunct="1">
      <a:defRPr sz="1260" kern="1200">
        <a:solidFill>
          <a:schemeClr val="tx1"/>
        </a:solidFill>
        <a:latin typeface="+mn-lt"/>
        <a:ea typeface="+mn-ea"/>
        <a:cs typeface="+mn-cs"/>
      </a:defRPr>
    </a:lvl6pPr>
    <a:lvl7pPr marL="1920214" algn="l" defTabSz="320036" rtl="0" eaLnBrk="1" latinLnBrk="0" hangingPunct="1">
      <a:defRPr sz="1260" kern="1200">
        <a:solidFill>
          <a:schemeClr val="tx1"/>
        </a:solidFill>
        <a:latin typeface="+mn-lt"/>
        <a:ea typeface="+mn-ea"/>
        <a:cs typeface="+mn-cs"/>
      </a:defRPr>
    </a:lvl7pPr>
    <a:lvl8pPr marL="2240251" algn="l" defTabSz="320036" rtl="0" eaLnBrk="1" latinLnBrk="0" hangingPunct="1">
      <a:defRPr sz="1260" kern="1200">
        <a:solidFill>
          <a:schemeClr val="tx1"/>
        </a:solidFill>
        <a:latin typeface="+mn-lt"/>
        <a:ea typeface="+mn-ea"/>
        <a:cs typeface="+mn-cs"/>
      </a:defRPr>
    </a:lvl8pPr>
    <a:lvl9pPr marL="2560286" algn="l" defTabSz="320036" rtl="0" eaLnBrk="1" latinLnBrk="0" hangingPunct="1">
      <a:defRPr sz="12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ke Schissler" initials="SS" lastIdx="2" clrIdx="0">
    <p:extLst>
      <p:ext uri="{19B8F6BF-5375-455C-9EA6-DF929625EA0E}">
        <p15:presenceInfo xmlns:p15="http://schemas.microsoft.com/office/powerpoint/2012/main" userId="S-1-5-21-3695943008-258900304-3554021155-19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23" autoAdjust="0"/>
    <p:restoredTop sz="46277" autoAdjust="0"/>
  </p:normalViewPr>
  <p:slideViewPr>
    <p:cSldViewPr snapToGrid="0">
      <p:cViewPr varScale="1">
        <p:scale>
          <a:sx n="31" d="100"/>
          <a:sy n="31" d="100"/>
        </p:scale>
        <p:origin x="162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A999A-F33A-4E70-B3B2-C2FC86806DCA}" type="doc">
      <dgm:prSet loTypeId="urn:microsoft.com/office/officeart/2009/3/layout/SubStepProcess" loCatId="process" qsTypeId="urn:microsoft.com/office/officeart/2005/8/quickstyle/simple1" qsCatId="simple" csTypeId="urn:microsoft.com/office/officeart/2005/8/colors/colorful4" csCatId="colorful" phldr="1"/>
      <dgm:spPr/>
      <dgm:t>
        <a:bodyPr/>
        <a:lstStyle/>
        <a:p>
          <a:endParaRPr lang="de-DE"/>
        </a:p>
      </dgm:t>
    </dgm:pt>
    <dgm:pt modelId="{23754199-3567-4BFB-B565-BE9199EC525F}">
      <dgm:prSet phldrT="[Text]" custT="1"/>
      <dgm:spPr/>
      <dgm:t>
        <a:bodyPr/>
        <a:lstStyle/>
        <a:p>
          <a:r>
            <a:rPr lang="de-DE" sz="1100" dirty="0" err="1"/>
            <a:t>Empower-mentberatung</a:t>
          </a:r>
          <a:endParaRPr lang="de-DE" sz="1100" dirty="0"/>
        </a:p>
      </dgm:t>
    </dgm:pt>
    <dgm:pt modelId="{C7490DCB-F7F1-4EAA-93F8-9CA5462256BD}" type="parTrans" cxnId="{4D827CFA-D981-4B63-8548-F83D2C607ECD}">
      <dgm:prSet/>
      <dgm:spPr/>
      <dgm:t>
        <a:bodyPr/>
        <a:lstStyle/>
        <a:p>
          <a:endParaRPr lang="de-DE" sz="1100"/>
        </a:p>
      </dgm:t>
    </dgm:pt>
    <dgm:pt modelId="{C8468C73-B674-4692-8D53-D0770966C6F9}" type="sibTrans" cxnId="{4D827CFA-D981-4B63-8548-F83D2C607ECD}">
      <dgm:prSet/>
      <dgm:spPr/>
      <dgm:t>
        <a:bodyPr/>
        <a:lstStyle/>
        <a:p>
          <a:endParaRPr lang="de-DE" sz="1100"/>
        </a:p>
      </dgm:t>
    </dgm:pt>
    <dgm:pt modelId="{EC5672DF-2693-4BF1-B994-9F3239365516}">
      <dgm:prSet phldrT="[Text]" custT="1"/>
      <dgm:spPr/>
      <dgm:t>
        <a:bodyPr/>
        <a:lstStyle/>
        <a:p>
          <a:r>
            <a:rPr lang="de-DE" sz="1100" dirty="0"/>
            <a:t>Psychologische Beratung</a:t>
          </a:r>
        </a:p>
      </dgm:t>
    </dgm:pt>
    <dgm:pt modelId="{DA526056-FC49-4931-8D7F-00BAACB2A583}" type="parTrans" cxnId="{A6F779B8-FB7D-412F-93F6-6FED09FF1B99}">
      <dgm:prSet/>
      <dgm:spPr/>
      <dgm:t>
        <a:bodyPr/>
        <a:lstStyle/>
        <a:p>
          <a:endParaRPr lang="de-DE" sz="1100"/>
        </a:p>
      </dgm:t>
    </dgm:pt>
    <dgm:pt modelId="{00100358-C32E-4642-A91B-3C5CB0BFAB85}" type="sibTrans" cxnId="{A6F779B8-FB7D-412F-93F6-6FED09FF1B99}">
      <dgm:prSet/>
      <dgm:spPr/>
      <dgm:t>
        <a:bodyPr/>
        <a:lstStyle/>
        <a:p>
          <a:endParaRPr lang="de-DE" sz="1100" dirty="0"/>
        </a:p>
      </dgm:t>
    </dgm:pt>
    <dgm:pt modelId="{6DE28B3C-CA7C-48FC-A179-460D5B20103D}">
      <dgm:prSet phldrT="[Text]" custT="1"/>
      <dgm:spPr/>
      <dgm:t>
        <a:bodyPr/>
        <a:lstStyle/>
        <a:p>
          <a:r>
            <a:rPr lang="de-DE" sz="1100" dirty="0"/>
            <a:t>Finanzielle Förderung von Mehrbedarfen</a:t>
          </a:r>
        </a:p>
      </dgm:t>
    </dgm:pt>
    <dgm:pt modelId="{A9CB92C7-8AAA-48A3-A4C8-F5A3EFF74BC0}" type="parTrans" cxnId="{E785CC90-758D-4EFB-ABFC-AFED767618B3}">
      <dgm:prSet/>
      <dgm:spPr/>
      <dgm:t>
        <a:bodyPr/>
        <a:lstStyle/>
        <a:p>
          <a:endParaRPr lang="de-DE" sz="1100"/>
        </a:p>
      </dgm:t>
    </dgm:pt>
    <dgm:pt modelId="{9A55BC66-D4A8-4423-B708-B98F476CFDDF}" type="sibTrans" cxnId="{E785CC90-758D-4EFB-ABFC-AFED767618B3}">
      <dgm:prSet/>
      <dgm:spPr/>
      <dgm:t>
        <a:bodyPr/>
        <a:lstStyle/>
        <a:p>
          <a:endParaRPr lang="de-DE" sz="1100" dirty="0"/>
        </a:p>
      </dgm:t>
    </dgm:pt>
    <dgm:pt modelId="{9DE75584-7AF4-458F-8B32-C2407A89B945}">
      <dgm:prSet custT="1"/>
      <dgm:spPr/>
      <dgm:t>
        <a:bodyPr/>
        <a:lstStyle/>
        <a:p>
          <a:r>
            <a:rPr lang="de-DE" sz="1100" dirty="0"/>
            <a:t>Barrierefreie Einsatzstellen</a:t>
          </a:r>
        </a:p>
      </dgm:t>
    </dgm:pt>
    <dgm:pt modelId="{8B163733-ACEA-4BDE-8990-7130F3C01BD2}" type="parTrans" cxnId="{5DBCCED1-1616-4666-8EB5-A08CB4D3C402}">
      <dgm:prSet/>
      <dgm:spPr/>
      <dgm:t>
        <a:bodyPr/>
        <a:lstStyle/>
        <a:p>
          <a:endParaRPr lang="de-DE" sz="1100"/>
        </a:p>
      </dgm:t>
    </dgm:pt>
    <dgm:pt modelId="{D1347FCE-3E66-45D7-BE50-6DBA844332B1}" type="sibTrans" cxnId="{5DBCCED1-1616-4666-8EB5-A08CB4D3C402}">
      <dgm:prSet/>
      <dgm:spPr/>
      <dgm:t>
        <a:bodyPr/>
        <a:lstStyle/>
        <a:p>
          <a:endParaRPr lang="de-DE" sz="1100"/>
        </a:p>
      </dgm:t>
    </dgm:pt>
    <dgm:pt modelId="{CA8D6A16-4A43-48FD-9BD0-B8BECE29AC1E}">
      <dgm:prSet custT="1"/>
      <dgm:spPr/>
      <dgm:t>
        <a:bodyPr/>
        <a:lstStyle/>
        <a:p>
          <a:r>
            <a:rPr lang="de-DE" sz="1100" dirty="0"/>
            <a:t>LGBTQIA*-Beratung</a:t>
          </a:r>
        </a:p>
      </dgm:t>
    </dgm:pt>
    <dgm:pt modelId="{66C679F4-7567-454E-B12F-752EC2694877}" type="parTrans" cxnId="{B54E03DB-F163-43AE-8985-FEFF92B6102C}">
      <dgm:prSet/>
      <dgm:spPr/>
      <dgm:t>
        <a:bodyPr/>
        <a:lstStyle/>
        <a:p>
          <a:endParaRPr lang="de-DE" sz="1100"/>
        </a:p>
      </dgm:t>
    </dgm:pt>
    <dgm:pt modelId="{129539E2-F049-44AC-B8C8-B8E1E46C7E15}" type="sibTrans" cxnId="{B54E03DB-F163-43AE-8985-FEFF92B6102C}">
      <dgm:prSet/>
      <dgm:spPr/>
      <dgm:t>
        <a:bodyPr/>
        <a:lstStyle/>
        <a:p>
          <a:endParaRPr lang="de-DE" sz="1100"/>
        </a:p>
      </dgm:t>
    </dgm:pt>
    <dgm:pt modelId="{31CEA342-AA24-4D9E-8365-633A4A3A38C2}">
      <dgm:prSet custT="1"/>
      <dgm:spPr/>
      <dgm:t>
        <a:bodyPr/>
        <a:lstStyle/>
        <a:p>
          <a:r>
            <a:rPr lang="de-DE" sz="1100" dirty="0"/>
            <a:t>Community Mentoring</a:t>
          </a:r>
        </a:p>
      </dgm:t>
    </dgm:pt>
    <dgm:pt modelId="{D3C99875-B84D-4AB6-BF3F-B56185F97EB6}" type="parTrans" cxnId="{8BAD5AE9-92AF-4F6B-A6AC-C8EE5534AC85}">
      <dgm:prSet/>
      <dgm:spPr/>
      <dgm:t>
        <a:bodyPr/>
        <a:lstStyle/>
        <a:p>
          <a:endParaRPr lang="de-DE"/>
        </a:p>
      </dgm:t>
    </dgm:pt>
    <dgm:pt modelId="{C162C527-1ED7-47EB-B1DD-E4D1228DB630}" type="sibTrans" cxnId="{8BAD5AE9-92AF-4F6B-A6AC-C8EE5534AC85}">
      <dgm:prSet/>
      <dgm:spPr/>
      <dgm:t>
        <a:bodyPr/>
        <a:lstStyle/>
        <a:p>
          <a:endParaRPr lang="de-DE"/>
        </a:p>
      </dgm:t>
    </dgm:pt>
    <dgm:pt modelId="{6F24521E-EFFB-427F-B383-9D99803870B0}">
      <dgm:prSet custT="1"/>
      <dgm:spPr/>
      <dgm:t>
        <a:bodyPr/>
        <a:lstStyle/>
        <a:p>
          <a:r>
            <a:rPr lang="de-DE" sz="1100" dirty="0"/>
            <a:t>Safer Spaces auf dem Seminar</a:t>
          </a:r>
        </a:p>
      </dgm:t>
    </dgm:pt>
    <dgm:pt modelId="{8E9E2AF1-34A9-4A04-8251-0E9FA50C1E7E}" type="parTrans" cxnId="{7E5B129B-4FCF-40DD-BD7A-A72B3F162A5B}">
      <dgm:prSet/>
      <dgm:spPr/>
      <dgm:t>
        <a:bodyPr/>
        <a:lstStyle/>
        <a:p>
          <a:endParaRPr lang="de-DE"/>
        </a:p>
      </dgm:t>
    </dgm:pt>
    <dgm:pt modelId="{4205D70E-D6FD-4FC6-9F96-7E371BB81B3D}" type="sibTrans" cxnId="{7E5B129B-4FCF-40DD-BD7A-A72B3F162A5B}">
      <dgm:prSet/>
      <dgm:spPr/>
      <dgm:t>
        <a:bodyPr/>
        <a:lstStyle/>
        <a:p>
          <a:endParaRPr lang="de-DE"/>
        </a:p>
      </dgm:t>
    </dgm:pt>
    <dgm:pt modelId="{A5251285-F948-4F73-BFD6-5B509EA67DAC}">
      <dgm:prSet custT="1"/>
      <dgm:spPr/>
    </dgm:pt>
    <dgm:pt modelId="{999755D0-59F8-4AD5-9398-F1764D7F0628}" type="parTrans" cxnId="{C3C7AF7D-B568-481D-81BD-A1CE97111EA0}">
      <dgm:prSet/>
      <dgm:spPr/>
      <dgm:t>
        <a:bodyPr/>
        <a:lstStyle/>
        <a:p>
          <a:endParaRPr lang="de-DE"/>
        </a:p>
      </dgm:t>
    </dgm:pt>
    <dgm:pt modelId="{A31B9008-CA1D-4835-BCAF-25D2E145A2A5}" type="sibTrans" cxnId="{C3C7AF7D-B568-481D-81BD-A1CE97111EA0}">
      <dgm:prSet/>
      <dgm:spPr/>
      <dgm:t>
        <a:bodyPr/>
        <a:lstStyle/>
        <a:p>
          <a:endParaRPr lang="de-DE"/>
        </a:p>
      </dgm:t>
    </dgm:pt>
    <dgm:pt modelId="{9566DF66-5939-4529-B80B-76588CA57B01}" type="pres">
      <dgm:prSet presAssocID="{9A5A999A-F33A-4E70-B3B2-C2FC86806DCA}" presName="Name0" presStyleCnt="0">
        <dgm:presLayoutVars>
          <dgm:chMax val="7"/>
          <dgm:dir/>
          <dgm:animOne val="branch"/>
        </dgm:presLayoutVars>
      </dgm:prSet>
      <dgm:spPr/>
    </dgm:pt>
    <dgm:pt modelId="{673BA5F1-4720-41B1-B403-28776C7A1F3A}" type="pres">
      <dgm:prSet presAssocID="{23754199-3567-4BFB-B565-BE9199EC525F}" presName="parTx1" presStyleLbl="node1" presStyleIdx="0" presStyleCnt="7"/>
      <dgm:spPr/>
    </dgm:pt>
    <dgm:pt modelId="{B5ED0B2E-04B6-49D4-8CD0-A2AC32358E9C}" type="pres">
      <dgm:prSet presAssocID="{CA8D6A16-4A43-48FD-9BD0-B8BECE29AC1E}" presName="parTx2" presStyleLbl="node1" presStyleIdx="1" presStyleCnt="7"/>
      <dgm:spPr/>
    </dgm:pt>
    <dgm:pt modelId="{1B18EEC8-1C16-4EE1-838D-BFD701BCC673}" type="pres">
      <dgm:prSet presAssocID="{EC5672DF-2693-4BF1-B994-9F3239365516}" presName="parTx3" presStyleLbl="node1" presStyleIdx="2" presStyleCnt="7"/>
      <dgm:spPr/>
    </dgm:pt>
    <dgm:pt modelId="{4F875485-AC88-4426-B837-8DC293E94AAC}" type="pres">
      <dgm:prSet presAssocID="{9DE75584-7AF4-458F-8B32-C2407A89B945}" presName="parTx4" presStyleLbl="node1" presStyleIdx="3" presStyleCnt="7"/>
      <dgm:spPr/>
    </dgm:pt>
    <dgm:pt modelId="{F0BBF27A-560D-49E4-BBEA-D54C06BC4513}" type="pres">
      <dgm:prSet presAssocID="{6DE28B3C-CA7C-48FC-A179-460D5B20103D}" presName="parTx5" presStyleLbl="node1" presStyleIdx="4" presStyleCnt="7"/>
      <dgm:spPr/>
    </dgm:pt>
    <dgm:pt modelId="{C49597F8-5DC7-464C-BAD1-D212052B8573}" type="pres">
      <dgm:prSet presAssocID="{6F24521E-EFFB-427F-B383-9D99803870B0}" presName="parTx6" presStyleLbl="node1" presStyleIdx="5" presStyleCnt="7"/>
      <dgm:spPr/>
    </dgm:pt>
    <dgm:pt modelId="{3378013D-2C92-4548-AFEA-B767D4C6132A}" type="pres">
      <dgm:prSet presAssocID="{31CEA342-AA24-4D9E-8365-633A4A3A38C2}" presName="parTx7" presStyleLbl="node1" presStyleIdx="6" presStyleCnt="7"/>
      <dgm:spPr/>
    </dgm:pt>
  </dgm:ptLst>
  <dgm:cxnLst>
    <dgm:cxn modelId="{065F7509-207E-4AAA-8FF8-0BBE4BD0FF08}" type="presOf" srcId="{CA8D6A16-4A43-48FD-9BD0-B8BECE29AC1E}" destId="{B5ED0B2E-04B6-49D4-8CD0-A2AC32358E9C}" srcOrd="0" destOrd="0" presId="urn:microsoft.com/office/officeart/2009/3/layout/SubStepProcess"/>
    <dgm:cxn modelId="{2870781D-5672-4427-9596-3B0E62BD6171}" type="presOf" srcId="{23754199-3567-4BFB-B565-BE9199EC525F}" destId="{673BA5F1-4720-41B1-B403-28776C7A1F3A}" srcOrd="0" destOrd="0" presId="urn:microsoft.com/office/officeart/2009/3/layout/SubStepProcess"/>
    <dgm:cxn modelId="{FEE2994F-F10A-4143-9315-5EB5274BACC6}" type="presOf" srcId="{EC5672DF-2693-4BF1-B994-9F3239365516}" destId="{1B18EEC8-1C16-4EE1-838D-BFD701BCC673}" srcOrd="0" destOrd="0" presId="urn:microsoft.com/office/officeart/2009/3/layout/SubStepProcess"/>
    <dgm:cxn modelId="{55BBDE6F-968E-4D9E-9686-C8F709C3DE3A}" type="presOf" srcId="{6DE28B3C-CA7C-48FC-A179-460D5B20103D}" destId="{F0BBF27A-560D-49E4-BBEA-D54C06BC4513}" srcOrd="0" destOrd="0" presId="urn:microsoft.com/office/officeart/2009/3/layout/SubStepProcess"/>
    <dgm:cxn modelId="{1875B87C-C58C-46B9-ADE7-6828DCA45BDB}" type="presOf" srcId="{9DE75584-7AF4-458F-8B32-C2407A89B945}" destId="{4F875485-AC88-4426-B837-8DC293E94AAC}" srcOrd="0" destOrd="0" presId="urn:microsoft.com/office/officeart/2009/3/layout/SubStepProcess"/>
    <dgm:cxn modelId="{C3C7AF7D-B568-481D-81BD-A1CE97111EA0}" srcId="{9A5A999A-F33A-4E70-B3B2-C2FC86806DCA}" destId="{A5251285-F948-4F73-BFD6-5B509EA67DAC}" srcOrd="7" destOrd="0" parTransId="{999755D0-59F8-4AD5-9398-F1764D7F0628}" sibTransId="{A31B9008-CA1D-4835-BCAF-25D2E145A2A5}"/>
    <dgm:cxn modelId="{E785CC90-758D-4EFB-ABFC-AFED767618B3}" srcId="{9A5A999A-F33A-4E70-B3B2-C2FC86806DCA}" destId="{6DE28B3C-CA7C-48FC-A179-460D5B20103D}" srcOrd="4" destOrd="0" parTransId="{A9CB92C7-8AAA-48A3-A4C8-F5A3EFF74BC0}" sibTransId="{9A55BC66-D4A8-4423-B708-B98F476CFDDF}"/>
    <dgm:cxn modelId="{7E5B129B-4FCF-40DD-BD7A-A72B3F162A5B}" srcId="{9A5A999A-F33A-4E70-B3B2-C2FC86806DCA}" destId="{6F24521E-EFFB-427F-B383-9D99803870B0}" srcOrd="5" destOrd="0" parTransId="{8E9E2AF1-34A9-4A04-8251-0E9FA50C1E7E}" sibTransId="{4205D70E-D6FD-4FC6-9F96-7E371BB81B3D}"/>
    <dgm:cxn modelId="{BAF1979C-2F0D-4EB7-B7C0-44E2CD1B354E}" type="presOf" srcId="{31CEA342-AA24-4D9E-8365-633A4A3A38C2}" destId="{3378013D-2C92-4548-AFEA-B767D4C6132A}" srcOrd="0" destOrd="0" presId="urn:microsoft.com/office/officeart/2009/3/layout/SubStepProcess"/>
    <dgm:cxn modelId="{33C712A9-EE1C-40E7-A443-9F60F12CD703}" type="presOf" srcId="{6F24521E-EFFB-427F-B383-9D99803870B0}" destId="{C49597F8-5DC7-464C-BAD1-D212052B8573}" srcOrd="0" destOrd="0" presId="urn:microsoft.com/office/officeart/2009/3/layout/SubStepProcess"/>
    <dgm:cxn modelId="{DFD2F0B2-D7F4-4437-BF61-37BF5314FEE9}" type="presOf" srcId="{9A5A999A-F33A-4E70-B3B2-C2FC86806DCA}" destId="{9566DF66-5939-4529-B80B-76588CA57B01}" srcOrd="0" destOrd="0" presId="urn:microsoft.com/office/officeart/2009/3/layout/SubStepProcess"/>
    <dgm:cxn modelId="{A6F779B8-FB7D-412F-93F6-6FED09FF1B99}" srcId="{9A5A999A-F33A-4E70-B3B2-C2FC86806DCA}" destId="{EC5672DF-2693-4BF1-B994-9F3239365516}" srcOrd="2" destOrd="0" parTransId="{DA526056-FC49-4931-8D7F-00BAACB2A583}" sibTransId="{00100358-C32E-4642-A91B-3C5CB0BFAB85}"/>
    <dgm:cxn modelId="{5DBCCED1-1616-4666-8EB5-A08CB4D3C402}" srcId="{9A5A999A-F33A-4E70-B3B2-C2FC86806DCA}" destId="{9DE75584-7AF4-458F-8B32-C2407A89B945}" srcOrd="3" destOrd="0" parTransId="{8B163733-ACEA-4BDE-8990-7130F3C01BD2}" sibTransId="{D1347FCE-3E66-45D7-BE50-6DBA844332B1}"/>
    <dgm:cxn modelId="{B54E03DB-F163-43AE-8985-FEFF92B6102C}" srcId="{9A5A999A-F33A-4E70-B3B2-C2FC86806DCA}" destId="{CA8D6A16-4A43-48FD-9BD0-B8BECE29AC1E}" srcOrd="1" destOrd="0" parTransId="{66C679F4-7567-454E-B12F-752EC2694877}" sibTransId="{129539E2-F049-44AC-B8C8-B8E1E46C7E15}"/>
    <dgm:cxn modelId="{8BAD5AE9-92AF-4F6B-A6AC-C8EE5534AC85}" srcId="{9A5A999A-F33A-4E70-B3B2-C2FC86806DCA}" destId="{31CEA342-AA24-4D9E-8365-633A4A3A38C2}" srcOrd="6" destOrd="0" parTransId="{D3C99875-B84D-4AB6-BF3F-B56185F97EB6}" sibTransId="{C162C527-1ED7-47EB-B1DD-E4D1228DB630}"/>
    <dgm:cxn modelId="{4D827CFA-D981-4B63-8548-F83D2C607ECD}" srcId="{9A5A999A-F33A-4E70-B3B2-C2FC86806DCA}" destId="{23754199-3567-4BFB-B565-BE9199EC525F}" srcOrd="0" destOrd="0" parTransId="{C7490DCB-F7F1-4EAA-93F8-9CA5462256BD}" sibTransId="{C8468C73-B674-4692-8D53-D0770966C6F9}"/>
    <dgm:cxn modelId="{4EB2D3F2-EB15-4DAC-95B7-330DC844E898}" type="presParOf" srcId="{9566DF66-5939-4529-B80B-76588CA57B01}" destId="{673BA5F1-4720-41B1-B403-28776C7A1F3A}" srcOrd="0" destOrd="0" presId="urn:microsoft.com/office/officeart/2009/3/layout/SubStepProcess"/>
    <dgm:cxn modelId="{DAB711E6-3F43-41AE-B9D5-763718E006A1}" type="presParOf" srcId="{9566DF66-5939-4529-B80B-76588CA57B01}" destId="{B5ED0B2E-04B6-49D4-8CD0-A2AC32358E9C}" srcOrd="1" destOrd="0" presId="urn:microsoft.com/office/officeart/2009/3/layout/SubStepProcess"/>
    <dgm:cxn modelId="{F64AA09B-45EC-4B93-9EBB-DE2A97E17A8D}" type="presParOf" srcId="{9566DF66-5939-4529-B80B-76588CA57B01}" destId="{1B18EEC8-1C16-4EE1-838D-BFD701BCC673}" srcOrd="2" destOrd="0" presId="urn:microsoft.com/office/officeart/2009/3/layout/SubStepProcess"/>
    <dgm:cxn modelId="{2A0C567D-38EF-4939-8DE3-0DAE5E912972}" type="presParOf" srcId="{9566DF66-5939-4529-B80B-76588CA57B01}" destId="{4F875485-AC88-4426-B837-8DC293E94AAC}" srcOrd="3" destOrd="0" presId="urn:microsoft.com/office/officeart/2009/3/layout/SubStepProcess"/>
    <dgm:cxn modelId="{0F3E9D5E-F661-4FA6-B482-3981DA3F02E2}" type="presParOf" srcId="{9566DF66-5939-4529-B80B-76588CA57B01}" destId="{F0BBF27A-560D-49E4-BBEA-D54C06BC4513}" srcOrd="4" destOrd="0" presId="urn:microsoft.com/office/officeart/2009/3/layout/SubStepProcess"/>
    <dgm:cxn modelId="{62A1F12D-487C-426E-8F0B-132C09220DC0}" type="presParOf" srcId="{9566DF66-5939-4529-B80B-76588CA57B01}" destId="{C49597F8-5DC7-464C-BAD1-D212052B8573}" srcOrd="5" destOrd="0" presId="urn:microsoft.com/office/officeart/2009/3/layout/SubStepProcess"/>
    <dgm:cxn modelId="{9D122509-D96E-44EB-9731-F41EB2D2B7C7}" type="presParOf" srcId="{9566DF66-5939-4529-B80B-76588CA57B01}" destId="{3378013D-2C92-4548-AFEA-B767D4C6132A}" srcOrd="6"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BA5F1-4720-41B1-B403-28776C7A1F3A}">
      <dsp:nvSpPr>
        <dsp:cNvPr id="0" name=""/>
        <dsp:cNvSpPr/>
      </dsp:nvSpPr>
      <dsp:spPr>
        <a:xfrm>
          <a:off x="1387" y="1683889"/>
          <a:ext cx="1623321" cy="162332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err="1"/>
            <a:t>Empower-mentberatung</a:t>
          </a:r>
          <a:endParaRPr lang="de-DE" sz="1100" kern="1200" dirty="0"/>
        </a:p>
      </dsp:txBody>
      <dsp:txXfrm>
        <a:off x="239117" y="1921619"/>
        <a:ext cx="1147861" cy="1147861"/>
      </dsp:txXfrm>
    </dsp:sp>
    <dsp:sp modelId="{B5ED0B2E-04B6-49D4-8CD0-A2AC32358E9C}">
      <dsp:nvSpPr>
        <dsp:cNvPr id="0" name=""/>
        <dsp:cNvSpPr/>
      </dsp:nvSpPr>
      <dsp:spPr>
        <a:xfrm>
          <a:off x="1624708" y="1683889"/>
          <a:ext cx="1623321" cy="1623321"/>
        </a:xfrm>
        <a:prstGeom prst="ellipse">
          <a:avLst/>
        </a:prstGeom>
        <a:solidFill>
          <a:schemeClr val="accent4">
            <a:hueOff val="-3210707"/>
            <a:satOff val="-14286"/>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a:t>LGBTQIA*-Beratung</a:t>
          </a:r>
        </a:p>
      </dsp:txBody>
      <dsp:txXfrm>
        <a:off x="1862438" y="1921619"/>
        <a:ext cx="1147861" cy="1147861"/>
      </dsp:txXfrm>
    </dsp:sp>
    <dsp:sp modelId="{1B18EEC8-1C16-4EE1-838D-BFD701BCC673}">
      <dsp:nvSpPr>
        <dsp:cNvPr id="0" name=""/>
        <dsp:cNvSpPr/>
      </dsp:nvSpPr>
      <dsp:spPr>
        <a:xfrm>
          <a:off x="3248030" y="1683889"/>
          <a:ext cx="1623321" cy="1623321"/>
        </a:xfrm>
        <a:prstGeom prst="ellipse">
          <a:avLst/>
        </a:prstGeom>
        <a:solidFill>
          <a:schemeClr val="accent4">
            <a:hueOff val="-6421414"/>
            <a:satOff val="-28573"/>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a:t>Psychologische Beratung</a:t>
          </a:r>
        </a:p>
      </dsp:txBody>
      <dsp:txXfrm>
        <a:off x="3485760" y="1921619"/>
        <a:ext cx="1147861" cy="1147861"/>
      </dsp:txXfrm>
    </dsp:sp>
    <dsp:sp modelId="{4F875485-AC88-4426-B837-8DC293E94AAC}">
      <dsp:nvSpPr>
        <dsp:cNvPr id="0" name=""/>
        <dsp:cNvSpPr/>
      </dsp:nvSpPr>
      <dsp:spPr>
        <a:xfrm>
          <a:off x="4871351" y="1683889"/>
          <a:ext cx="1623321" cy="1623321"/>
        </a:xfrm>
        <a:prstGeom prst="ellipse">
          <a:avLst/>
        </a:prstGeom>
        <a:solidFill>
          <a:schemeClr val="accent4">
            <a:hueOff val="-9632121"/>
            <a:satOff val="-42859"/>
            <a:lumOff val="156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a:t>Barrierefreie Einsatzstellen</a:t>
          </a:r>
        </a:p>
      </dsp:txBody>
      <dsp:txXfrm>
        <a:off x="5109081" y="1921619"/>
        <a:ext cx="1147861" cy="1147861"/>
      </dsp:txXfrm>
    </dsp:sp>
    <dsp:sp modelId="{F0BBF27A-560D-49E4-BBEA-D54C06BC4513}">
      <dsp:nvSpPr>
        <dsp:cNvPr id="0" name=""/>
        <dsp:cNvSpPr/>
      </dsp:nvSpPr>
      <dsp:spPr>
        <a:xfrm>
          <a:off x="6494673" y="1683889"/>
          <a:ext cx="1623321" cy="1623321"/>
        </a:xfrm>
        <a:prstGeom prst="ellipse">
          <a:avLst/>
        </a:prstGeom>
        <a:solidFill>
          <a:schemeClr val="accent4">
            <a:hueOff val="-12842829"/>
            <a:satOff val="-57145"/>
            <a:lumOff val="209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a:t>Finanzielle Förderung von Mehrbedarfen</a:t>
          </a:r>
        </a:p>
      </dsp:txBody>
      <dsp:txXfrm>
        <a:off x="6732403" y="1921619"/>
        <a:ext cx="1147861" cy="1147861"/>
      </dsp:txXfrm>
    </dsp:sp>
    <dsp:sp modelId="{C49597F8-5DC7-464C-BAD1-D212052B8573}">
      <dsp:nvSpPr>
        <dsp:cNvPr id="0" name=""/>
        <dsp:cNvSpPr/>
      </dsp:nvSpPr>
      <dsp:spPr>
        <a:xfrm>
          <a:off x="8117994" y="1683889"/>
          <a:ext cx="1623321" cy="1623321"/>
        </a:xfrm>
        <a:prstGeom prst="ellipse">
          <a:avLst/>
        </a:prstGeom>
        <a:solidFill>
          <a:schemeClr val="accent4">
            <a:hueOff val="-16053536"/>
            <a:satOff val="-71432"/>
            <a:lumOff val="261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a:t>Safer Spaces auf dem Seminar</a:t>
          </a:r>
        </a:p>
      </dsp:txBody>
      <dsp:txXfrm>
        <a:off x="8355724" y="1921619"/>
        <a:ext cx="1147861" cy="1147861"/>
      </dsp:txXfrm>
    </dsp:sp>
    <dsp:sp modelId="{3378013D-2C92-4548-AFEA-B767D4C6132A}">
      <dsp:nvSpPr>
        <dsp:cNvPr id="0" name=""/>
        <dsp:cNvSpPr/>
      </dsp:nvSpPr>
      <dsp:spPr>
        <a:xfrm>
          <a:off x="9741316" y="1683889"/>
          <a:ext cx="1623321" cy="1623321"/>
        </a:xfrm>
        <a:prstGeom prst="ellipse">
          <a:avLst/>
        </a:prstGeom>
        <a:solidFill>
          <a:schemeClr val="accent4">
            <a:hueOff val="-19264243"/>
            <a:satOff val="-85718"/>
            <a:lumOff val="313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de-DE" sz="1100" kern="1200" dirty="0"/>
            <a:t>Community Mentoring</a:t>
          </a:r>
        </a:p>
      </dsp:txBody>
      <dsp:txXfrm>
        <a:off x="9979046" y="1921619"/>
        <a:ext cx="1147861" cy="1147861"/>
      </dsp:txXfrm>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2296D9D4-BDE2-4847-8039-36CA7F2DB39B}" type="datetimeFigureOut">
              <a:rPr lang="de-DE" smtClean="0"/>
              <a:t>17.05.2024</a:t>
            </a:fld>
            <a:endParaRPr lang="de-DE" dirty="0"/>
          </a:p>
        </p:txBody>
      </p:sp>
      <p:sp>
        <p:nvSpPr>
          <p:cNvPr id="4" name="Folienbildplatzhalter 3"/>
          <p:cNvSpPr>
            <a:spLocks noGrp="1" noRot="1" noChangeAspect="1"/>
          </p:cNvSpPr>
          <p:nvPr>
            <p:ph type="sldImg" idx="2"/>
          </p:nvPr>
        </p:nvSpPr>
        <p:spPr>
          <a:xfrm>
            <a:off x="501650" y="1243013"/>
            <a:ext cx="5794375" cy="33464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203910BB-1B9E-451D-919A-035FFE8AE227}" type="slidenum">
              <a:rPr lang="de-DE" smtClean="0"/>
              <a:t>‹Nr.›</a:t>
            </a:fld>
            <a:endParaRPr lang="de-DE" dirty="0"/>
          </a:p>
        </p:txBody>
      </p:sp>
    </p:spTree>
    <p:extLst>
      <p:ext uri="{BB962C8B-B14F-4D97-AF65-F5344CB8AC3E}">
        <p14:creationId xmlns:p14="http://schemas.microsoft.com/office/powerpoint/2010/main" val="855721132"/>
      </p:ext>
    </p:extLst>
  </p:cSld>
  <p:clrMap bg1="lt1" tx1="dk1" bg2="lt2" tx2="dk2" accent1="accent1" accent2="accent2" accent3="accent3" accent4="accent4" accent5="accent5" accent6="accent6" hlink="hlink" folHlink="folHlink"/>
  <p:notesStyle>
    <a:lvl1pPr marL="0" algn="l" defTabSz="910311" rtl="0" eaLnBrk="1" latinLnBrk="0" hangingPunct="1">
      <a:defRPr sz="1195" kern="1200">
        <a:solidFill>
          <a:schemeClr val="tx1"/>
        </a:solidFill>
        <a:latin typeface="+mn-lt"/>
        <a:ea typeface="+mn-ea"/>
        <a:cs typeface="+mn-cs"/>
      </a:defRPr>
    </a:lvl1pPr>
    <a:lvl2pPr marL="455155" algn="l" defTabSz="910311" rtl="0" eaLnBrk="1" latinLnBrk="0" hangingPunct="1">
      <a:defRPr sz="1195" kern="1200">
        <a:solidFill>
          <a:schemeClr val="tx1"/>
        </a:solidFill>
        <a:latin typeface="+mn-lt"/>
        <a:ea typeface="+mn-ea"/>
        <a:cs typeface="+mn-cs"/>
      </a:defRPr>
    </a:lvl2pPr>
    <a:lvl3pPr marL="910311" algn="l" defTabSz="910311" rtl="0" eaLnBrk="1" latinLnBrk="0" hangingPunct="1">
      <a:defRPr sz="1195" kern="1200">
        <a:solidFill>
          <a:schemeClr val="tx1"/>
        </a:solidFill>
        <a:latin typeface="+mn-lt"/>
        <a:ea typeface="+mn-ea"/>
        <a:cs typeface="+mn-cs"/>
      </a:defRPr>
    </a:lvl3pPr>
    <a:lvl4pPr marL="1365465" algn="l" defTabSz="910311" rtl="0" eaLnBrk="1" latinLnBrk="0" hangingPunct="1">
      <a:defRPr sz="1195" kern="1200">
        <a:solidFill>
          <a:schemeClr val="tx1"/>
        </a:solidFill>
        <a:latin typeface="+mn-lt"/>
        <a:ea typeface="+mn-ea"/>
        <a:cs typeface="+mn-cs"/>
      </a:defRPr>
    </a:lvl4pPr>
    <a:lvl5pPr marL="1820620" algn="l" defTabSz="910311" rtl="0" eaLnBrk="1" latinLnBrk="0" hangingPunct="1">
      <a:defRPr sz="1195" kern="1200">
        <a:solidFill>
          <a:schemeClr val="tx1"/>
        </a:solidFill>
        <a:latin typeface="+mn-lt"/>
        <a:ea typeface="+mn-ea"/>
        <a:cs typeface="+mn-cs"/>
      </a:defRPr>
    </a:lvl5pPr>
    <a:lvl6pPr marL="2275774" algn="l" defTabSz="910311" rtl="0" eaLnBrk="1" latinLnBrk="0" hangingPunct="1">
      <a:defRPr sz="1195" kern="1200">
        <a:solidFill>
          <a:schemeClr val="tx1"/>
        </a:solidFill>
        <a:latin typeface="+mn-lt"/>
        <a:ea typeface="+mn-ea"/>
        <a:cs typeface="+mn-cs"/>
      </a:defRPr>
    </a:lvl6pPr>
    <a:lvl7pPr marL="2730929" algn="l" defTabSz="910311" rtl="0" eaLnBrk="1" latinLnBrk="0" hangingPunct="1">
      <a:defRPr sz="1195" kern="1200">
        <a:solidFill>
          <a:schemeClr val="tx1"/>
        </a:solidFill>
        <a:latin typeface="+mn-lt"/>
        <a:ea typeface="+mn-ea"/>
        <a:cs typeface="+mn-cs"/>
      </a:defRPr>
    </a:lvl7pPr>
    <a:lvl8pPr marL="3186084" algn="l" defTabSz="910311" rtl="0" eaLnBrk="1" latinLnBrk="0" hangingPunct="1">
      <a:defRPr sz="1195" kern="1200">
        <a:solidFill>
          <a:schemeClr val="tx1"/>
        </a:solidFill>
        <a:latin typeface="+mn-lt"/>
        <a:ea typeface="+mn-ea"/>
        <a:cs typeface="+mn-cs"/>
      </a:defRPr>
    </a:lvl8pPr>
    <a:lvl9pPr marL="3641240" algn="l" defTabSz="910311" rtl="0" eaLnBrk="1" latinLnBrk="0" hangingPunct="1">
      <a:defRPr sz="119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asch-net.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kulturweit.d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kulturweit.blog/" TargetMode="External"/><Relationship Id="rId5" Type="http://schemas.openxmlformats.org/officeDocument/2006/relationships/hyperlink" Target="https://www.flickr.com/photos/kulturweit/" TargetMode="External"/><Relationship Id="rId4" Type="http://schemas.openxmlformats.org/officeDocument/2006/relationships/hyperlink" Target="https://www.kulturweit.de/programm/faq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kulturweit.de/bewerbung/voraussetzung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a:t>
            </a:fld>
            <a:endParaRPr lang="de-DE" dirty="0"/>
          </a:p>
        </p:txBody>
      </p:sp>
    </p:spTree>
    <p:extLst>
      <p:ext uri="{BB962C8B-B14F-4D97-AF65-F5344CB8AC3E}">
        <p14:creationId xmlns:p14="http://schemas.microsoft.com/office/powerpoint/2010/main" val="1588240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195" kern="1200" dirty="0">
                <a:solidFill>
                  <a:schemeClr val="tx1"/>
                </a:solidFill>
                <a:effectLst/>
                <a:latin typeface="+mn-lt"/>
                <a:ea typeface="+mn-ea"/>
                <a:cs typeface="+mn-cs"/>
              </a:rPr>
              <a:t>Weltkarte zeigt die prozentuale Verteilung der Teilnehmer*innen nach Einsatzregionen aus dem Jahr 2023. </a:t>
            </a:r>
          </a:p>
          <a:p>
            <a:pPr marL="171450" indent="-171450">
              <a:buFont typeface="Arial" panose="020B0604020202020204" pitchFamily="34" charset="0"/>
              <a:buChar char="•"/>
            </a:pPr>
            <a:r>
              <a:rPr lang="de-DE" sz="1195" kern="1200" dirty="0">
                <a:solidFill>
                  <a:schemeClr val="tx1"/>
                </a:solidFill>
                <a:effectLst/>
                <a:latin typeface="+mn-lt"/>
                <a:ea typeface="+mn-ea"/>
                <a:cs typeface="+mn-cs"/>
              </a:rPr>
              <a:t>kulturweit entsendet in über 50 Länder in Afrika, Asien, Lateinamerika, in Mittel-, Süd- und Osteuropa. </a:t>
            </a:r>
          </a:p>
          <a:p>
            <a:pPr marL="171450" indent="-171450">
              <a:buFont typeface="Arial" panose="020B0604020202020204" pitchFamily="34" charset="0"/>
              <a:buChar char="•"/>
            </a:pPr>
            <a:r>
              <a:rPr lang="de-DE" sz="1195" kern="1200" dirty="0">
                <a:solidFill>
                  <a:schemeClr val="tx1"/>
                </a:solidFill>
                <a:effectLst/>
                <a:latin typeface="+mn-lt"/>
                <a:ea typeface="+mn-ea"/>
                <a:cs typeface="+mn-cs"/>
              </a:rPr>
              <a:t>Kein FSJ in Nordamerika, Neuseeland, Australien und  den meisten Ländern in West- und Nordeuropa an.</a:t>
            </a:r>
          </a:p>
          <a:p>
            <a:pPr marL="171450" indent="-171450">
              <a:buFont typeface="Arial" panose="020B0604020202020204" pitchFamily="34" charset="0"/>
              <a:buChar char="•"/>
            </a:pPr>
            <a:endParaRPr lang="de-DE" sz="1195" kern="1200" dirty="0">
              <a:solidFill>
                <a:schemeClr val="tx1"/>
              </a:solidFill>
              <a:effectLst/>
              <a:latin typeface="+mn-lt"/>
              <a:ea typeface="+mn-ea"/>
              <a:cs typeface="+mn-cs"/>
            </a:endParaRPr>
          </a:p>
          <a:p>
            <a:pPr marL="0" indent="0">
              <a:buFont typeface="Arial" panose="020B0604020202020204" pitchFamily="34" charset="0"/>
              <a:buNone/>
            </a:pPr>
            <a:r>
              <a:rPr lang="de-DE" sz="1100" dirty="0">
                <a:latin typeface="Arial" panose="020B0604020202020204" pitchFamily="34" charset="0"/>
                <a:cs typeface="Arial" panose="020B0604020202020204" pitchFamily="34" charset="0"/>
              </a:rPr>
              <a:t>Entsendung in ein bestimmtes Land ist abhängig:</a:t>
            </a:r>
          </a:p>
          <a:p>
            <a:pPr marL="0"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Einsatzstellenbedarf</a:t>
            </a:r>
          </a:p>
          <a:p>
            <a:pPr marL="171450" lvl="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Sicherheitslage</a:t>
            </a:r>
          </a:p>
          <a:p>
            <a:pPr marL="171450" lvl="0" indent="-171450">
              <a:buFont typeface="Arial" panose="020B0604020202020204" pitchFamily="34" charset="0"/>
              <a:buChar char="•"/>
            </a:pPr>
            <a:r>
              <a:rPr lang="de-DE" sz="1100" dirty="0">
                <a:latin typeface="Arial" panose="020B0604020202020204" pitchFamily="34" charset="0"/>
                <a:cs typeface="Arial" panose="020B0604020202020204" pitchFamily="34" charset="0"/>
              </a:rPr>
              <a:t>aktuellen Visumsbestimmungen</a:t>
            </a:r>
          </a:p>
          <a:p>
            <a:pPr marL="912355" lvl="1" indent="-457200">
              <a:buFont typeface="Arial" panose="020B0604020202020204" pitchFamily="34" charset="0"/>
              <a:buChar char="•"/>
            </a:pPr>
            <a:endParaRPr lang="de-DE" sz="1195" kern="1200" dirty="0">
              <a:solidFill>
                <a:schemeClr val="tx1"/>
              </a:solidFill>
              <a:effectLst/>
              <a:latin typeface="+mn-lt"/>
              <a:ea typeface="+mn-ea"/>
              <a:cs typeface="+mn-cs"/>
            </a:endParaRPr>
          </a:p>
          <a:p>
            <a:pPr marL="0" marR="0" lvl="0" indent="0" algn="l" defTabSz="910311"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Arial" panose="020B0604020202020204" pitchFamily="34" charset="0"/>
                <a:ea typeface="+mn-ea"/>
                <a:cs typeface="Arial" panose="020B0604020202020204" pitchFamily="34" charset="0"/>
              </a:rPr>
              <a:t>&gt; wird vor Ausreise und laufend in enger Zusammenarbeit mit dem Auswärtigen Amt und den Botschaften, Partnern vor Ort geprüft</a:t>
            </a:r>
          </a:p>
          <a:p>
            <a:r>
              <a:rPr lang="de-DE" sz="1195" kern="1200" dirty="0">
                <a:solidFill>
                  <a:schemeClr val="tx1"/>
                </a:solidFill>
                <a:effectLst/>
                <a:latin typeface="+mn-lt"/>
                <a:ea typeface="+mn-ea"/>
                <a:cs typeface="+mn-cs"/>
              </a:rPr>
              <a:t>&gt; bedeutet, dass unsere Einsatzländer von Ausreise zu Ausreise etwas variieren. </a:t>
            </a:r>
          </a:p>
          <a:p>
            <a:endParaRPr lang="de-DE" sz="1195" kern="1200" dirty="0">
              <a:solidFill>
                <a:schemeClr val="tx1"/>
              </a:solidFill>
              <a:effectLst/>
              <a:latin typeface="+mn-lt"/>
              <a:ea typeface="+mn-ea"/>
              <a:cs typeface="+mn-cs"/>
            </a:endParaRPr>
          </a:p>
          <a:p>
            <a:r>
              <a:rPr lang="de-DE" sz="1195" kern="1200" dirty="0">
                <a:solidFill>
                  <a:schemeClr val="tx1"/>
                </a:solidFill>
                <a:effectLst/>
                <a:latin typeface="+mn-lt"/>
                <a:ea typeface="+mn-ea"/>
                <a:cs typeface="+mn-cs"/>
              </a:rPr>
              <a:t>Wir glauben, dass der Freiwilligendienst unabhängig vom Einsatzland seine Wirkung entfaltet. Daher kannst du dich bei uns nicht auf spezifische Länder bewerben. Du kannst aber in der Bewerbungsmaske angeben, wie hoch dein Interesse an den folgenden Weltregionen ist:</a:t>
            </a:r>
          </a:p>
          <a:p>
            <a:endParaRPr lang="de-DE" sz="1195"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195" kern="1200" dirty="0">
                <a:solidFill>
                  <a:schemeClr val="tx1"/>
                </a:solidFill>
                <a:effectLst/>
                <a:latin typeface="+mn-lt"/>
                <a:ea typeface="+mn-ea"/>
                <a:cs typeface="+mn-cs"/>
              </a:rPr>
              <a:t>Europa (Mittel-, Süd- und Osteuropa)</a:t>
            </a:r>
          </a:p>
          <a:p>
            <a:pPr marL="171450" lvl="0" indent="-171450">
              <a:buFont typeface="Arial" panose="020B0604020202020204" pitchFamily="34" charset="0"/>
              <a:buChar char="•"/>
            </a:pPr>
            <a:r>
              <a:rPr lang="de-DE" sz="1195" kern="1200" dirty="0">
                <a:solidFill>
                  <a:schemeClr val="tx1"/>
                </a:solidFill>
                <a:effectLst/>
                <a:latin typeface="+mn-lt"/>
                <a:ea typeface="+mn-ea"/>
                <a:cs typeface="+mn-cs"/>
              </a:rPr>
              <a:t>Süd- und Zentralamerika</a:t>
            </a:r>
          </a:p>
          <a:p>
            <a:pPr marL="171450" lvl="0" indent="-171450">
              <a:buFont typeface="Arial" panose="020B0604020202020204" pitchFamily="34" charset="0"/>
              <a:buChar char="•"/>
            </a:pPr>
            <a:r>
              <a:rPr lang="de-DE" sz="1195" kern="1200" dirty="0">
                <a:solidFill>
                  <a:schemeClr val="tx1"/>
                </a:solidFill>
                <a:effectLst/>
                <a:latin typeface="+mn-lt"/>
                <a:ea typeface="+mn-ea"/>
                <a:cs typeface="+mn-cs"/>
              </a:rPr>
              <a:t>Asien</a:t>
            </a:r>
          </a:p>
          <a:p>
            <a:pPr marL="171450" lvl="0" indent="-171450">
              <a:buFont typeface="Arial" panose="020B0604020202020204" pitchFamily="34" charset="0"/>
              <a:buChar char="•"/>
            </a:pPr>
            <a:r>
              <a:rPr lang="de-DE" sz="1195" kern="1200" dirty="0">
                <a:solidFill>
                  <a:schemeClr val="tx1"/>
                </a:solidFill>
                <a:effectLst/>
                <a:latin typeface="+mn-lt"/>
                <a:ea typeface="+mn-ea"/>
                <a:cs typeface="+mn-cs"/>
              </a:rPr>
              <a:t>Afrika</a:t>
            </a:r>
          </a:p>
          <a:p>
            <a:pPr marL="0"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a:p>
            <a:pPr marL="455155" lvl="1"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a:p>
            <a:pPr marL="455155" lvl="1"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sz="11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03910BB-1B9E-451D-919A-035FFE8AE227}" type="slidenum">
              <a:rPr lang="de-DE" smtClean="0"/>
              <a:t>10</a:t>
            </a:fld>
            <a:endParaRPr lang="de-DE"/>
          </a:p>
        </p:txBody>
      </p:sp>
    </p:spTree>
    <p:extLst>
      <p:ext uri="{BB962C8B-B14F-4D97-AF65-F5344CB8AC3E}">
        <p14:creationId xmlns:p14="http://schemas.microsoft.com/office/powerpoint/2010/main" val="191117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pPr marL="171450" indent="-171450">
              <a:buFont typeface="Arial" panose="020B0604020202020204" pitchFamily="34" charset="0"/>
              <a:buChar char="•"/>
            </a:pPr>
            <a:r>
              <a:rPr lang="de-DE" sz="1200" b="0" dirty="0">
                <a:latin typeface="Arial" panose="020B0604020202020204" pitchFamily="34" charset="0"/>
                <a:cs typeface="Arial" panose="020B0604020202020204" pitchFamily="34" charset="0"/>
              </a:rPr>
              <a:t>Wir arbeiten mit einem spannenden Netzwerk von Partnerorganisationen, die ver. Einsatzstellen weltweit anbieten</a:t>
            </a:r>
            <a:r>
              <a:rPr lang="de-DE" sz="1200" kern="1200" dirty="0">
                <a:solidFill>
                  <a:schemeClr val="tx1"/>
                </a:solidFill>
                <a:effectLst/>
                <a:latin typeface="+mn-lt"/>
                <a:ea typeface="+mn-ea"/>
                <a:cs typeface="+mn-cs"/>
              </a:rPr>
              <a:t>, gehören zum globalen Netzwerk der Auswärtigen Kultur- und Bildungspolitik Deutschlands und der UNESCO. </a:t>
            </a:r>
          </a:p>
          <a:p>
            <a:pPr marL="171450" indent="-171450">
              <a:buFont typeface="Arial" panose="020B0604020202020204" pitchFamily="34" charset="0"/>
              <a:buChar char="•"/>
            </a:pPr>
            <a:endParaRPr lang="de-DE"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de-DE" sz="1200" b="0" dirty="0">
                <a:latin typeface="Arial" panose="020B0604020202020204" pitchFamily="34" charset="0"/>
                <a:cs typeface="Arial" panose="020B0604020202020204" pitchFamily="34" charset="0"/>
              </a:rPr>
              <a:t>Vorstellung Einsatzgebiete und allgemeine Aufgabenbereiche &gt; kann je nach Anforderungen und Programmatik auch bei gleichem Partner nochmals variieren</a:t>
            </a:r>
          </a:p>
          <a:p>
            <a:pPr marL="0" marR="0" lvl="0" indent="0" algn="l" defTabSz="910311"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Je flexibler in Bewerbung, desto höher Chancen, Einsatzstelle zu finden </a:t>
            </a:r>
          </a:p>
        </p:txBody>
      </p:sp>
      <p:sp>
        <p:nvSpPr>
          <p:cNvPr id="4" name="Foliennummernplatzhalter 3"/>
          <p:cNvSpPr>
            <a:spLocks noGrp="1"/>
          </p:cNvSpPr>
          <p:nvPr>
            <p:ph type="sldNum" sz="quarter" idx="5"/>
          </p:nvPr>
        </p:nvSpPr>
        <p:spPr/>
        <p:txBody>
          <a:bodyPr/>
          <a:lstStyle/>
          <a:p>
            <a:fld id="{203910BB-1B9E-451D-919A-035FFE8AE227}" type="slidenum">
              <a:rPr lang="de-DE" smtClean="0"/>
              <a:t>11</a:t>
            </a:fld>
            <a:endParaRPr lang="de-DE" dirty="0"/>
          </a:p>
        </p:txBody>
      </p:sp>
    </p:spTree>
    <p:extLst>
      <p:ext uri="{BB962C8B-B14F-4D97-AF65-F5344CB8AC3E}">
        <p14:creationId xmlns:p14="http://schemas.microsoft.com/office/powerpoint/2010/main" val="1366475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0" marR="0" lvl="0" indent="0" algn="l" defTabSz="910311"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kulturweit-Freiwillige engagieren sich weltweit für Kultur und Natur, Bildung und Sport</a:t>
            </a:r>
          </a:p>
          <a:p>
            <a:pPr marL="0" marR="0" lvl="0" indent="0" algn="l" defTabSz="910311"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indent="0">
              <a:buFont typeface="Arial" panose="020B0604020202020204" pitchFamily="34" charset="0"/>
              <a:buNone/>
            </a:pPr>
            <a:r>
              <a:rPr lang="de-DE" sz="1707" kern="1200" dirty="0">
                <a:solidFill>
                  <a:schemeClr val="tx1"/>
                </a:solidFill>
                <a:effectLst/>
                <a:latin typeface="+mn-lt"/>
                <a:ea typeface="+mn-ea"/>
                <a:cs typeface="+mn-cs"/>
              </a:rPr>
              <a:t>Um geeignete Partnerorganisationen für dich zu finden, empfehlen wir, dass du die Auseinandersetzung mit den Partnern entlang folgender Fragen vornimmst:</a:t>
            </a:r>
          </a:p>
          <a:p>
            <a:pPr lvl="0"/>
            <a:endParaRPr lang="de-DE" sz="1707" kern="1200" dirty="0">
              <a:solidFill>
                <a:schemeClr val="tx1"/>
              </a:solidFill>
              <a:effectLst/>
              <a:latin typeface="+mn-lt"/>
              <a:ea typeface="+mn-ea"/>
              <a:cs typeface="+mn-cs"/>
            </a:endParaRPr>
          </a:p>
          <a:p>
            <a:pPr marL="740905" lvl="1" indent="-285750">
              <a:buFont typeface="Arial" panose="020B0604020202020204" pitchFamily="34" charset="0"/>
              <a:buChar char="•"/>
            </a:pPr>
            <a:r>
              <a:rPr lang="de-DE" sz="1707" kern="1200" dirty="0">
                <a:solidFill>
                  <a:schemeClr val="tx1"/>
                </a:solidFill>
                <a:effectLst/>
                <a:latin typeface="+mn-lt"/>
                <a:ea typeface="+mn-ea"/>
                <a:cs typeface="+mn-cs"/>
              </a:rPr>
              <a:t>Welche Tätigkeitsbereiche interessieren mich?</a:t>
            </a:r>
          </a:p>
          <a:p>
            <a:pPr marL="740905" lvl="1" indent="-285750">
              <a:buFont typeface="Arial" panose="020B0604020202020204" pitchFamily="34" charset="0"/>
              <a:buChar char="•"/>
            </a:pPr>
            <a:r>
              <a:rPr lang="de-DE" sz="1707" kern="1200" dirty="0">
                <a:solidFill>
                  <a:schemeClr val="tx1"/>
                </a:solidFill>
                <a:effectLst/>
                <a:latin typeface="+mn-lt"/>
                <a:ea typeface="+mn-ea"/>
                <a:cs typeface="+mn-cs"/>
              </a:rPr>
              <a:t>Die Bewerbungsvoraussetzungen welcher Partnerorganisationen erfülle ich?</a:t>
            </a:r>
          </a:p>
          <a:p>
            <a:pPr marL="740905" lvl="1" indent="-285750">
              <a:buFont typeface="Arial" panose="020B0604020202020204" pitchFamily="34" charset="0"/>
              <a:buChar char="•"/>
            </a:pPr>
            <a:r>
              <a:rPr lang="de-DE" sz="1707" kern="1200" dirty="0">
                <a:solidFill>
                  <a:schemeClr val="tx1"/>
                </a:solidFill>
                <a:effectLst/>
                <a:latin typeface="+mn-lt"/>
                <a:ea typeface="+mn-ea"/>
                <a:cs typeface="+mn-cs"/>
              </a:rPr>
              <a:t>Hat die Partnerorganisation Einsatzstellen in den Weltregionen, die mich interessieren?</a:t>
            </a:r>
          </a:p>
          <a:p>
            <a:pPr lvl="0"/>
            <a:endParaRPr lang="de-DE" sz="1707" kern="1200" dirty="0">
              <a:solidFill>
                <a:schemeClr val="tx1"/>
              </a:solidFill>
              <a:effectLst/>
              <a:latin typeface="+mn-lt"/>
              <a:ea typeface="+mn-ea"/>
              <a:cs typeface="+mn-cs"/>
            </a:endParaRPr>
          </a:p>
          <a:p>
            <a:pPr lvl="0"/>
            <a:endParaRPr lang="de-DE" sz="1707" kern="1200" dirty="0">
              <a:solidFill>
                <a:schemeClr val="tx1"/>
              </a:solidFill>
              <a:effectLst/>
              <a:latin typeface="+mn-lt"/>
              <a:ea typeface="+mn-ea"/>
              <a:cs typeface="+mn-cs"/>
            </a:endParaRPr>
          </a:p>
          <a:p>
            <a:endParaRPr lang="de-DE" sz="1100" b="0" dirty="0">
              <a:latin typeface="Arial" panose="020B0604020202020204" pitchFamily="34" charset="0"/>
              <a:cs typeface="Arial" panose="020B0604020202020204" pitchFamily="34" charset="0"/>
            </a:endParaRPr>
          </a:p>
          <a:p>
            <a:endParaRPr lang="de-DE" b="0" dirty="0"/>
          </a:p>
          <a:p>
            <a:pPr marL="0" indent="0">
              <a:buFont typeface="Arial" panose="020B0604020202020204" pitchFamily="34" charset="0"/>
              <a:buNone/>
            </a:pPr>
            <a:endParaRPr lang="de-DE" b="0" dirty="0"/>
          </a:p>
        </p:txBody>
      </p:sp>
      <p:sp>
        <p:nvSpPr>
          <p:cNvPr id="4" name="Foliennummernplatzhalter 3"/>
          <p:cNvSpPr>
            <a:spLocks noGrp="1"/>
          </p:cNvSpPr>
          <p:nvPr>
            <p:ph type="sldNum" sz="quarter" idx="5"/>
          </p:nvPr>
        </p:nvSpPr>
        <p:spPr/>
        <p:txBody>
          <a:bodyPr/>
          <a:lstStyle/>
          <a:p>
            <a:fld id="{203910BB-1B9E-451D-919A-035FFE8AE227}" type="slidenum">
              <a:rPr lang="de-DE" smtClean="0"/>
              <a:t>12</a:t>
            </a:fld>
            <a:endParaRPr lang="de-DE"/>
          </a:p>
        </p:txBody>
      </p:sp>
    </p:spTree>
    <p:extLst>
      <p:ext uri="{BB962C8B-B14F-4D97-AF65-F5344CB8AC3E}">
        <p14:creationId xmlns:p14="http://schemas.microsoft.com/office/powerpoint/2010/main" val="323880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Kurzvorstellung: </a:t>
            </a:r>
            <a:r>
              <a:rPr lang="de-DE" sz="1200" kern="1200" dirty="0">
                <a:solidFill>
                  <a:schemeClr val="tx1"/>
                </a:solidFill>
                <a:effectLst/>
                <a:latin typeface="+mn-lt"/>
                <a:ea typeface="+mn-ea"/>
                <a:cs typeface="+mn-cs"/>
              </a:rPr>
              <a:t>Der Pädagogische Austauschdienst (PAD) ist im Auftrag der Kultusministerien in Deutschland für den internationalen Austausch und die Zusammenarbeit im Schulbereich tätig. Er dient dem interkulturellen Dialog und der Verständigung unter den Menschen und Kulturen in Europa und der Welt. Die Zen­tral­stel­le für das Aus­lands­schul­we­sen (ZfA) be­treut die schu­li­sche Ar­beit im Aus­land. </a:t>
            </a:r>
          </a:p>
          <a:p>
            <a:endParaRPr lang="de-DE" sz="1200"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Tätigkeitsbereiche:</a:t>
            </a:r>
            <a:endParaRPr lang="de-DE" sz="1200" b="1" u="sng"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Freiwillige an einer Partnerschule des PAD/ZfA oder Goethe-Instituts unterstützen das schulische Angebot, indem sie Unterrichtsprojekte anbieten, als Muttersprachler*in im Deutschunterricht assistieren und sich je nach Interesse im Schultheater oder bei Sport-, Kunst- oder Musik-Angeboten engagieren. Je nach eigenen Fähigkeiten, bieten Freiwillige zudem AGs in der Schule an. Mögliche Tätigkeitsbereiche sind: </a:t>
            </a:r>
          </a:p>
          <a:p>
            <a:r>
              <a:rPr lang="de-DE"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der Lehrkräfte bei allen Tätigkeiten im Rahmen des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Deutschunterrichts</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bei der Vorbereitung auf Deutschprüfungen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Mitarbeit bei der Erstellung von Unterrichtsmaterialien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Konversationsübungen für Schüler*innen, die Deutsch lernen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bei kleineren Projekten, zum Beispiel Erarbeitung eines deutschlandbezogenen Projektes</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Bei Interesse Übernahme von Landeskundeeinheiten innerhalb des Deutschunterrichts</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bei der Umsetzung von Wettbewerben (z.B. Jugend debattiert)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Mitwirkung bei Sport-, Kunst-, Musik und Kulturangebote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Begleitung von Klassenfahrten und Ausflügen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Mitwirkung bei Schulfesten und Veranstaltungen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Nachmittagsbetreuung</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Öffentlichkeitsarbeit und Aktualisierung des </a:t>
            </a: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Media Auftritts der Schule</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Zudem können sich Freiwillige an einer kleinen Zahl an Schulen im Bereich </a:t>
            </a:r>
            <a:r>
              <a:rPr lang="de-DE" sz="1200" b="1" kern="1200" dirty="0">
                <a:solidFill>
                  <a:schemeClr val="tx1"/>
                </a:solidFill>
                <a:effectLst/>
                <a:latin typeface="+mn-lt"/>
                <a:ea typeface="+mn-ea"/>
                <a:cs typeface="+mn-cs"/>
              </a:rPr>
              <a:t>Sport </a:t>
            </a:r>
            <a:r>
              <a:rPr lang="de-DE" sz="1200" kern="1200" dirty="0">
                <a:solidFill>
                  <a:schemeClr val="tx1"/>
                </a:solidFill>
                <a:effectLst/>
                <a:latin typeface="+mn-lt"/>
                <a:ea typeface="+mn-ea"/>
                <a:cs typeface="+mn-cs"/>
              </a:rPr>
              <a:t>einbringen: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im Sportunterricht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Leitung von Sport AGs und Nachmittagsangeboten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bei dem Projekt "Bewegungspause"</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in der Vorbereitung und Umsetzung von Sportfesten und Turnieren/Wettbewerben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Begleitung von sportbezogenen Ausflügen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Sprachvermittlung über sportliche Aktivitäten</a:t>
            </a:r>
          </a:p>
          <a:p>
            <a:pPr marL="171450" indent="-171450">
              <a:buFont typeface="Arial" panose="020B0604020202020204" pitchFamily="34" charset="0"/>
              <a:buChar char="•"/>
            </a:pP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Voraussetzungen:</a:t>
            </a:r>
          </a:p>
          <a:p>
            <a:endParaRPr lang="de-DE" sz="1200"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Zwingend erforderlich:</a:t>
            </a:r>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Deutschkenntnisse auf muttersprachlichem Niveau </a:t>
            </a:r>
          </a:p>
          <a:p>
            <a:pPr lvl="0"/>
            <a:r>
              <a:rPr lang="de-DE" sz="1200" kern="1200" dirty="0">
                <a:solidFill>
                  <a:schemeClr val="tx1"/>
                </a:solidFill>
                <a:effectLst/>
                <a:latin typeface="+mn-lt"/>
                <a:ea typeface="+mn-ea"/>
                <a:cs typeface="+mn-cs"/>
              </a:rPr>
              <a:t>Interesse an schulischer Arbeit im Ausland</a:t>
            </a:r>
          </a:p>
          <a:p>
            <a:pPr lvl="0"/>
            <a:r>
              <a:rPr lang="de-DE" sz="1200" kern="1200" dirty="0">
                <a:solidFill>
                  <a:schemeClr val="tx1"/>
                </a:solidFill>
                <a:effectLst/>
                <a:latin typeface="+mn-lt"/>
                <a:ea typeface="+mn-ea"/>
                <a:cs typeface="+mn-cs"/>
              </a:rPr>
              <a:t>Nur für den Sport-Schwerpunkt:</a:t>
            </a:r>
          </a:p>
          <a:p>
            <a:pPr lvl="0"/>
            <a:r>
              <a:rPr lang="de-DE" sz="1200" kern="1200" dirty="0">
                <a:solidFill>
                  <a:schemeClr val="tx1"/>
                </a:solidFill>
                <a:effectLst/>
                <a:latin typeface="+mn-lt"/>
                <a:ea typeface="+mn-ea"/>
                <a:cs typeface="+mn-cs"/>
              </a:rPr>
              <a:t>Mitwirkung in Sportvereinen als (Co-)-Trainer*innen oder</a:t>
            </a:r>
          </a:p>
          <a:p>
            <a:pPr lvl="0"/>
            <a:r>
              <a:rPr lang="de-DE" sz="1200" kern="1200" dirty="0">
                <a:solidFill>
                  <a:schemeClr val="tx1"/>
                </a:solidFill>
                <a:effectLst/>
                <a:latin typeface="+mn-lt"/>
                <a:ea typeface="+mn-ea"/>
                <a:cs typeface="+mn-cs"/>
              </a:rPr>
              <a:t>mehrjährige Sportpraxis in einer Disziplin, die an Schulen angeboten wird oder</a:t>
            </a:r>
          </a:p>
          <a:p>
            <a:pPr lvl="0"/>
            <a:r>
              <a:rPr lang="de-DE" sz="1200" kern="1200" dirty="0">
                <a:solidFill>
                  <a:schemeClr val="tx1"/>
                </a:solidFill>
                <a:effectLst/>
                <a:latin typeface="+mn-lt"/>
                <a:ea typeface="+mn-ea"/>
                <a:cs typeface="+mn-cs"/>
              </a:rPr>
              <a:t>Durchführung oder Assistenz in Sport AGs</a:t>
            </a:r>
          </a:p>
          <a:p>
            <a:r>
              <a:rPr lang="de-DE" sz="1200" kern="1200" dirty="0">
                <a:solidFill>
                  <a:schemeClr val="tx1"/>
                </a:solidFill>
                <a:effectLst/>
                <a:latin typeface="+mn-lt"/>
                <a:ea typeface="+mn-ea"/>
                <a:cs typeface="+mn-cs"/>
              </a:rPr>
              <a:t> </a:t>
            </a:r>
          </a:p>
          <a:p>
            <a:r>
              <a:rPr lang="de-DE" sz="1200" b="0" kern="1200" dirty="0">
                <a:solidFill>
                  <a:schemeClr val="tx1"/>
                </a:solidFill>
                <a:effectLst/>
                <a:latin typeface="+mn-lt"/>
                <a:ea typeface="+mn-ea"/>
                <a:cs typeface="+mn-cs"/>
              </a:rPr>
              <a:t>Wünschenswert:</a:t>
            </a:r>
          </a:p>
          <a:p>
            <a:pPr lvl="0"/>
            <a:r>
              <a:rPr lang="de-DE" sz="1200" kern="1200" dirty="0">
                <a:solidFill>
                  <a:schemeClr val="tx1"/>
                </a:solidFill>
                <a:effectLst/>
                <a:latin typeface="+mn-lt"/>
                <a:ea typeface="+mn-ea"/>
                <a:cs typeface="+mn-cs"/>
              </a:rPr>
              <a:t>Für Lateinamerika: erst Spanischkenntnisse auf A1/A2-Niveau</a:t>
            </a:r>
          </a:p>
          <a:p>
            <a:r>
              <a:rPr lang="de-DE" sz="1200" kern="1200" dirty="0">
                <a:solidFill>
                  <a:schemeClr val="tx1"/>
                </a:solidFill>
                <a:effectLst/>
                <a:latin typeface="+mn-lt"/>
                <a:ea typeface="+mn-ea"/>
                <a:cs typeface="+mn-cs"/>
              </a:rPr>
              <a:t>  </a:t>
            </a: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13</a:t>
            </a:fld>
            <a:endParaRPr lang="de-DE" dirty="0"/>
          </a:p>
        </p:txBody>
      </p:sp>
    </p:spTree>
    <p:extLst>
      <p:ext uri="{BB962C8B-B14F-4D97-AF65-F5344CB8AC3E}">
        <p14:creationId xmlns:p14="http://schemas.microsoft.com/office/powerpoint/2010/main" val="1787782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UNESCO-Welterbestätten, -Biosphärenreservate und -Geoparks sind Zeugnisse der Geschichte und eine Basis für die Gestaltung einer friedvollen und nachhaltigen Zukunft. Ihre Arbeit können Freiwillige aus erster Hand miterleben.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Folgende UNESCO-Stätten können Natur-Einsatzstellen sein: </a:t>
            </a:r>
          </a:p>
          <a:p>
            <a:endParaRPr lang="de-DE" sz="1200" kern="1200" dirty="0">
              <a:solidFill>
                <a:schemeClr val="tx1"/>
              </a:solidFill>
              <a:effectLst/>
              <a:latin typeface="+mn-lt"/>
              <a:ea typeface="+mn-ea"/>
              <a:cs typeface="+mn-cs"/>
            </a:endParaRPr>
          </a:p>
          <a:p>
            <a:pPr lvl="0"/>
            <a:r>
              <a:rPr lang="de-DE" sz="1200" b="1" kern="1200" dirty="0">
                <a:solidFill>
                  <a:schemeClr val="tx1"/>
                </a:solidFill>
                <a:effectLst/>
                <a:latin typeface="+mn-lt"/>
                <a:ea typeface="+mn-ea"/>
                <a:cs typeface="+mn-cs"/>
              </a:rPr>
              <a:t>UNESCO Global Geoparks:</a:t>
            </a:r>
            <a:r>
              <a:rPr lang="de-DE" sz="1200" kern="1200" dirty="0">
                <a:solidFill>
                  <a:schemeClr val="tx1"/>
                </a:solidFill>
                <a:effectLst/>
                <a:latin typeface="+mn-lt"/>
                <a:ea typeface="+mn-ea"/>
                <a:cs typeface="+mn-cs"/>
              </a:rPr>
              <a:t> Regionen mit bedeutenden Fossilfundstellen, Höhlen, Felsformationen oder Bergwerken. Sie laden ein, auf den Spuren der Vergangenheit den Planeten Erde und die Bedingungen des Lebens besser zu verstehen. Als Modellregionen für nachhaltige Entwicklung greifen Geoparks regionale und globale gesellschaftliche Herausforderungen auf, wie die Endlichkeit natürlicher (vor allem geologischer) Ressourcen und den Klimawandel. </a:t>
            </a:r>
          </a:p>
          <a:p>
            <a:pPr lvl="0"/>
            <a:endParaRPr lang="de-DE" sz="1200" b="1" kern="1200" dirty="0">
              <a:solidFill>
                <a:schemeClr val="tx1"/>
              </a:solidFill>
              <a:effectLst/>
              <a:latin typeface="+mn-lt"/>
              <a:ea typeface="+mn-ea"/>
              <a:cs typeface="+mn-cs"/>
            </a:endParaRPr>
          </a:p>
          <a:p>
            <a:pPr lvl="0"/>
            <a:r>
              <a:rPr lang="de-DE" sz="1200" b="1" kern="1200" dirty="0">
                <a:solidFill>
                  <a:schemeClr val="tx1"/>
                </a:solidFill>
                <a:effectLst/>
                <a:latin typeface="+mn-lt"/>
                <a:ea typeface="+mn-ea"/>
                <a:cs typeface="+mn-cs"/>
              </a:rPr>
              <a:t>UNESCO Biosphärenreservate:</a:t>
            </a:r>
            <a:r>
              <a:rPr lang="de-DE" sz="1200" kern="1200" dirty="0">
                <a:solidFill>
                  <a:schemeClr val="tx1"/>
                </a:solidFill>
                <a:effectLst/>
                <a:latin typeface="+mn-lt"/>
                <a:ea typeface="+mn-ea"/>
                <a:cs typeface="+mn-cs"/>
              </a:rPr>
              <a:t> Biosphärenreservate sind Modellregionen für nachhaltige Entwicklung. Naturschutz und Wirtschaft werden zusammen gedacht, und es geht um ein nachhaltiges Miteinander von Mensch und Natur. Ein Biosphärenreservat erfüllt verschiedene Aufgaben: Es fördert nachhaltige Wirtschaftsformen, Naturschutz, Forschung und Bildung für nachhaltige Entwicklung ebenso wie internationale Kooperation. </a:t>
            </a:r>
          </a:p>
          <a:p>
            <a:pPr lvl="0"/>
            <a:endParaRPr lang="de-DE" sz="1200" b="1" kern="1200" dirty="0">
              <a:solidFill>
                <a:schemeClr val="tx1"/>
              </a:solidFill>
              <a:effectLst/>
              <a:latin typeface="+mn-lt"/>
              <a:ea typeface="+mn-ea"/>
              <a:cs typeface="+mn-cs"/>
            </a:endParaRPr>
          </a:p>
          <a:p>
            <a:pPr lvl="0"/>
            <a:r>
              <a:rPr lang="de-DE" sz="1200" b="1" kern="1200" dirty="0">
                <a:solidFill>
                  <a:schemeClr val="tx1"/>
                </a:solidFill>
                <a:effectLst/>
                <a:latin typeface="+mn-lt"/>
                <a:ea typeface="+mn-ea"/>
                <a:cs typeface="+mn-cs"/>
              </a:rPr>
              <a:t>UNESCO </a:t>
            </a:r>
            <a:r>
              <a:rPr lang="de-DE" sz="1200" b="1" kern="1200" dirty="0" err="1">
                <a:solidFill>
                  <a:schemeClr val="tx1"/>
                </a:solidFill>
                <a:effectLst/>
                <a:latin typeface="+mn-lt"/>
                <a:ea typeface="+mn-ea"/>
                <a:cs typeface="+mn-cs"/>
              </a:rPr>
              <a:t>Welternaturerbestätten</a:t>
            </a:r>
            <a:r>
              <a:rPr lang="de-DE" sz="1200" b="1" kern="1200" dirty="0">
                <a:solidFill>
                  <a:schemeClr val="tx1"/>
                </a:solidFill>
                <a:effectLst/>
                <a:latin typeface="+mn-lt"/>
                <a:ea typeface="+mn-ea"/>
                <a:cs typeface="+mn-cs"/>
              </a:rPr>
              <a:t>:</a:t>
            </a:r>
            <a:r>
              <a:rPr lang="de-DE" sz="1200" kern="1200" dirty="0">
                <a:solidFill>
                  <a:schemeClr val="tx1"/>
                </a:solidFill>
                <a:effectLst/>
                <a:latin typeface="+mn-lt"/>
                <a:ea typeface="+mn-ea"/>
                <a:cs typeface="+mn-cs"/>
              </a:rPr>
              <a:t> Welterbestätten sind Zeugnisse vergangener Kulturen, künstlerische Meisterwerke und einzigartige Naturlandschaften. Ein Natur-Freiwilligendienst ist in </a:t>
            </a:r>
            <a:r>
              <a:rPr lang="de-DE" sz="1200" kern="1200" dirty="0" err="1">
                <a:solidFill>
                  <a:schemeClr val="tx1"/>
                </a:solidFill>
                <a:effectLst/>
                <a:latin typeface="+mn-lt"/>
                <a:ea typeface="+mn-ea"/>
                <a:cs typeface="+mn-cs"/>
              </a:rPr>
              <a:t>Weltnaturerbestätten</a:t>
            </a:r>
            <a:r>
              <a:rPr lang="de-DE" sz="1200" kern="1200" dirty="0">
                <a:solidFill>
                  <a:schemeClr val="tx1"/>
                </a:solidFill>
                <a:effectLst/>
                <a:latin typeface="+mn-lt"/>
                <a:ea typeface="+mn-ea"/>
                <a:cs typeface="+mn-cs"/>
              </a:rPr>
              <a:t> möglich, in denen Naturstätten von außergewöhnlichem universellen Wert geschützt werden. Sie sind bedeutsam nicht nur für nationale oder lokale Gemeinschaften, sondern für die gesamte Menschheit. </a:t>
            </a:r>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a:p>
            <a:r>
              <a:rPr lang="de-DE" sz="1200" b="0" u="sng" kern="1200" dirty="0">
                <a:solidFill>
                  <a:schemeClr val="tx1"/>
                </a:solidFill>
                <a:effectLst/>
                <a:latin typeface="+mn-lt"/>
                <a:ea typeface="+mn-ea"/>
                <a:cs typeface="+mn-cs"/>
              </a:rPr>
              <a:t>Tätigkeitsbereiche:</a:t>
            </a:r>
          </a:p>
          <a:p>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Freiwillige werden in  UNESCO-Biosphärenreservaten, Geoparks oder </a:t>
            </a:r>
            <a:r>
              <a:rPr lang="de-DE" sz="1200" kern="1200" dirty="0" err="1">
                <a:solidFill>
                  <a:schemeClr val="tx1"/>
                </a:solidFill>
                <a:effectLst/>
                <a:latin typeface="+mn-lt"/>
                <a:ea typeface="+mn-ea"/>
                <a:cs typeface="+mn-cs"/>
              </a:rPr>
              <a:t>Naturerbestätten</a:t>
            </a:r>
            <a:r>
              <a:rPr lang="de-DE" sz="1200" kern="1200" dirty="0">
                <a:solidFill>
                  <a:schemeClr val="tx1"/>
                </a:solidFill>
                <a:effectLst/>
                <a:latin typeface="+mn-lt"/>
                <a:ea typeface="+mn-ea"/>
                <a:cs typeface="+mn-cs"/>
              </a:rPr>
              <a:t> in Bereichen der Administration, Öffentlichkeitsarbeit, Bildungsarbeit/BNE und praktische Mitarbeit in der Natur eingesetzt: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Bildungsarbeit mit Besucher*innengruppen, Schüler*innen und anderen Interessierten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Arbeit mit den Communities vor Ort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Pflege der Homepage und der Sozialen Medien, Presse- und Öffentlichkeitsarbeit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praktische Mitarbeit in der Natur (Wege anlegen/ausbessern, Schilder montieren, Bäume pflanzen, Erhebungen/Zählungen von Flora und Fauna), touristische Führungen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viel Raum für Eigeninitiative und eigene Projekte</a:t>
            </a:r>
          </a:p>
          <a:p>
            <a:endParaRPr lang="de-DE" sz="1200" b="1" u="none" kern="1200" dirty="0">
              <a:solidFill>
                <a:schemeClr val="tx1"/>
              </a:solidFill>
              <a:effectLst/>
              <a:latin typeface="+mn-lt"/>
              <a:ea typeface="+mn-ea"/>
              <a:cs typeface="+mn-cs"/>
            </a:endParaRPr>
          </a:p>
          <a:p>
            <a:r>
              <a:rPr lang="de-DE" sz="1200" b="0" u="sng" kern="1200" dirty="0">
                <a:solidFill>
                  <a:schemeClr val="tx1"/>
                </a:solidFill>
                <a:effectLst/>
                <a:latin typeface="+mn-lt"/>
                <a:ea typeface="+mn-ea"/>
                <a:cs typeface="+mn-cs"/>
              </a:rPr>
              <a:t>Anforderungsprofil:</a:t>
            </a:r>
          </a:p>
          <a:p>
            <a:endParaRPr lang="de-DE" sz="1200"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Erforderlich:</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Einsatzstellen in Lateinamerika: Spanisch B1</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alle anderen Einsatzstellen: Grundlegende Englisch-Sprachkenntnisse (Niveau B1)</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Da sich die Natur-Einsatzstellen in der Regel fernab von städtischen Ballungsräumen finden, sollten Bewerber*innen großes Interesse an ländlichem Leben haben </a:t>
            </a: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Wünschenswert:</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Ein hohes Maß an Eigeninitiative und Selbstständigkeit</a:t>
            </a: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Einsatzregionen: Nicht in jeder Ausreise können Einsatzstellen in allen Weltregionen angeboten werden. </a:t>
            </a: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14</a:t>
            </a:fld>
            <a:endParaRPr lang="de-DE" dirty="0"/>
          </a:p>
        </p:txBody>
      </p:sp>
    </p:spTree>
    <p:extLst>
      <p:ext uri="{BB962C8B-B14F-4D97-AF65-F5344CB8AC3E}">
        <p14:creationId xmlns:p14="http://schemas.microsoft.com/office/powerpoint/2010/main" val="2737994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Kurzvorstellung:</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171450" marR="0" lvl="0" indent="-171450" algn="l" defTabSz="130046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internationale Kulturinstitut Deutschlands</a:t>
            </a:r>
          </a:p>
          <a:p>
            <a:pPr marL="171450" marR="0" lvl="0" indent="-171450" algn="l" defTabSz="130046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fördert die Kenntnis der deutschen Sprache im Ausland und pflegt die kulturelle Zusammenarbeit weltweit</a:t>
            </a:r>
          </a:p>
          <a:p>
            <a:pPr marL="171450" marR="0" lvl="0" indent="-171450" algn="l" defTabSz="130046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vermittelt ein umfassendes Deutschlandbild durch Information über das kulturelle, gesellschaftliche und politische Leben in der Bundesrepublik</a:t>
            </a:r>
          </a:p>
          <a:p>
            <a:pPr marL="171450" marR="0" lvl="0" indent="-171450" algn="l" defTabSz="130046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mn-lt"/>
                <a:ea typeface="+mn-ea"/>
                <a:cs typeface="+mn-cs"/>
              </a:rPr>
              <a:t>Kultur- und Bildungsprogramme des Instituts fördern den interkulturellen Dialog und ermöglichen kulturelle Teilhabe. Dadurch stärkt das Goethe-Institut den Ausbau zivilgesellschaftlicher Strukturen und fördern weltweite Mobilität.</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1200" u="sng" kern="1200" dirty="0">
              <a:solidFill>
                <a:schemeClr val="tx1"/>
              </a:solidFill>
              <a:effectLst/>
              <a:latin typeface="+mn-lt"/>
              <a:ea typeface="+mn-ea"/>
              <a:cs typeface="+mn-cs"/>
            </a:endParaRPr>
          </a:p>
          <a:p>
            <a:pPr marL="0" marR="0" lvl="0" indent="0" algn="l" defTabSz="130046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Goethe-Institut ist Teil der PASCH-Initiative </a:t>
            </a:r>
            <a:r>
              <a:rPr lang="de-DE" sz="1200" u="sng" kern="1200" dirty="0">
                <a:solidFill>
                  <a:schemeClr val="tx1"/>
                </a:solidFill>
                <a:effectLst/>
                <a:latin typeface="+mn-lt"/>
                <a:ea typeface="+mn-ea"/>
                <a:cs typeface="+mn-cs"/>
                <a:hlinkClick r:id="rId3"/>
              </a:rPr>
              <a:t>Schulen: Partner der Zukunft</a:t>
            </a:r>
            <a:r>
              <a:rPr lang="de-DE" sz="1200" kern="1200" dirty="0">
                <a:solidFill>
                  <a:schemeClr val="tx1"/>
                </a:solidFill>
                <a:effectLst/>
                <a:latin typeface="+mn-lt"/>
                <a:ea typeface="+mn-ea"/>
                <a:cs typeface="+mn-cs"/>
              </a:rPr>
              <a:t>. PASCH stärkt und verbindet ein weltumspannendes Netz von mehr als 2.000 PASCH-Schulen mit besonderer Deutschlandbindung. Das Goethe-Institut betreut rund 600 PASCH-Schulen in den nationalen Bildungssystemen von über 100 Ländern. </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1200" u="sng" kern="1200" dirty="0">
              <a:solidFill>
                <a:schemeClr val="tx1"/>
              </a:solidFill>
              <a:effectLst/>
              <a:latin typeface="+mn-lt"/>
              <a:ea typeface="+mn-ea"/>
              <a:cs typeface="+mn-cs"/>
            </a:endParaRPr>
          </a:p>
          <a:p>
            <a:pPr marL="0" marR="0" lvl="0" indent="0" algn="l" defTabSz="1300460" rtl="0" eaLnBrk="1" fontAlgn="auto" latinLnBrk="0" hangingPunct="1">
              <a:lnSpc>
                <a:spcPct val="100000"/>
              </a:lnSpc>
              <a:spcBef>
                <a:spcPts val="0"/>
              </a:spcBef>
              <a:spcAft>
                <a:spcPts val="0"/>
              </a:spcAft>
              <a:buClrTx/>
              <a:buSzTx/>
              <a:buFontTx/>
              <a:buNone/>
              <a:tabLst/>
              <a:defRPr/>
            </a:pPr>
            <a:r>
              <a:rPr lang="de-DE" sz="1200" u="sng" kern="1200" dirty="0">
                <a:solidFill>
                  <a:schemeClr val="tx1"/>
                </a:solidFill>
                <a:effectLst/>
                <a:latin typeface="+mn-lt"/>
                <a:ea typeface="+mn-ea"/>
                <a:cs typeface="+mn-cs"/>
              </a:rPr>
              <a:t>Tätigkeitsbereiche: </a:t>
            </a:r>
            <a:r>
              <a:rPr lang="de-DE" sz="1200" kern="1200" dirty="0">
                <a:solidFill>
                  <a:schemeClr val="tx1"/>
                </a:solidFill>
                <a:effectLst/>
                <a:latin typeface="+mn-lt"/>
                <a:ea typeface="+mn-ea"/>
                <a:cs typeface="+mn-cs"/>
              </a:rPr>
              <a:t>An den Auslandsstandorten des Goethe-Instituts können sich Freiwillige in Abhängigkeit von Ihren Interessen und Stärken in einem der folgenden drei Bereiche engagieren: </a:t>
            </a:r>
          </a:p>
          <a:p>
            <a:endParaRPr lang="de-DE" sz="1200" u="sng"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Sprache und Bildung</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Hier engagieren sich Freiwillige für die Pflege der deutschen Sprache im Ausland: Etwa, indem sie den Deutschunterricht im Ausland unterstützen oder helfen, Unterrichtsmethoden und Material weiterzuentwickeln. Der Bereich „Sprache und Bildungskooperation Deutsch“ arbeitet zudem mit Sprachlern-Institutionen zusammen, bietet Fortbildungen für Deutschlehrkräfte an und vergibt Stipendien.</a:t>
            </a:r>
          </a:p>
          <a:p>
            <a:r>
              <a:rPr lang="de-DE" sz="1200" kern="1200" dirty="0">
                <a:solidFill>
                  <a:schemeClr val="tx1"/>
                </a:solidFill>
                <a:effectLst/>
                <a:latin typeface="+mn-lt"/>
                <a:ea typeface="+mn-ea"/>
                <a:cs typeface="+mn-cs"/>
              </a:rPr>
              <a:t> </a:t>
            </a:r>
          </a:p>
          <a:p>
            <a:r>
              <a:rPr lang="de-DE" sz="1200" u="sng" kern="1200" dirty="0">
                <a:solidFill>
                  <a:schemeClr val="tx1"/>
                </a:solidFill>
                <a:effectLst/>
                <a:latin typeface="+mn-lt"/>
                <a:ea typeface="+mn-ea"/>
                <a:cs typeface="+mn-cs"/>
              </a:rPr>
              <a:t>Kultur</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Freiwillige sind hier dabei, wenn Veranstaltungen geplant werden, Künstler*innen auftreten oder Kunstschaffende auf ihre Reise nach Deutschland vorbereitet werden. Unsere Kulturabteilung fördert die internationale kulturelle Zusammenarbeit. Sie organisiert Veranstaltungen, informiert über das kulturelle Leben in Deutschland und arbeitet mit kulturellen Einrichtungen im Ausland zusammen.</a:t>
            </a:r>
          </a:p>
          <a:p>
            <a:r>
              <a:rPr lang="de-DE" sz="1200" kern="1200" dirty="0">
                <a:solidFill>
                  <a:schemeClr val="tx1"/>
                </a:solidFill>
                <a:effectLst/>
                <a:latin typeface="+mn-lt"/>
                <a:ea typeface="+mn-ea"/>
                <a:cs typeface="+mn-cs"/>
              </a:rPr>
              <a:t> </a:t>
            </a:r>
          </a:p>
          <a:p>
            <a:r>
              <a:rPr lang="de-DE" sz="1200" u="sng" kern="1200" dirty="0">
                <a:solidFill>
                  <a:schemeClr val="tx1"/>
                </a:solidFill>
                <a:effectLst/>
                <a:latin typeface="+mn-lt"/>
                <a:ea typeface="+mn-ea"/>
                <a:cs typeface="+mn-cs"/>
              </a:rPr>
              <a:t>Information und Bibliotheken</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den Bibliotheken des Goethe-Instituts helfen Freiwillige nicht nur dabei, Informationen über Deutschland, seine Kultur und Gesellschaft im Ausland zu vermitteln, sie unterstützen auch bei der Organisation von Lesungen, Konferenzen und Ausstellungen. Unsere Informations- und Bibliotheksarbeit kooperiert mit Bibliotheken im Ausland, stellt Informationen und Bildungsmaterial rund um Deutschland zur Verfügung und organisiert Studienreisen und Workshops für Verleger*innen, Übersetzer*innen und Autor*innen. </a:t>
            </a: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Anforderungsprofil:</a:t>
            </a:r>
          </a:p>
          <a:p>
            <a:r>
              <a:rPr lang="de-DE" sz="1200" kern="1200" dirty="0">
                <a:solidFill>
                  <a:schemeClr val="tx1"/>
                </a:solidFill>
                <a:effectLst/>
                <a:latin typeface="+mn-lt"/>
                <a:ea typeface="+mn-ea"/>
                <a:cs typeface="+mn-cs"/>
              </a:rPr>
              <a:t>  </a:t>
            </a:r>
          </a:p>
          <a:p>
            <a:r>
              <a:rPr lang="de-DE" sz="1200" u="sng" kern="1200" dirty="0">
                <a:solidFill>
                  <a:schemeClr val="tx1"/>
                </a:solidFill>
                <a:effectLst/>
                <a:latin typeface="+mn-lt"/>
                <a:ea typeface="+mn-ea"/>
                <a:cs typeface="+mn-cs"/>
              </a:rPr>
              <a:t>Erforderlich:</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Begonnene oder abgeschlossene Berufsausbildung oder Studium (alle Fachsemester), bevorzugt im Bereich Geisteswissenschaften, Sprachen oder Lehramt/Pädagogik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Englisch-Grundkenntnisse (A1-A2)</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Erste Praktika, Nebenjobs, Ehrenamt oder andere Projekterfahrung, die allgemein in Bezug zu den Tätigkeiten an der Einsatzstelle stehen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Schulabsolvent*innen können in einem Goethe-Institut tätig werden, wenn…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…sie praktische Erfahrungen durch Nebenjobs oder Praktika in oben genannten Themenbereichen haben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…sie gute IT-Kenntnisse im Bereich Öffentlichkeitsarbeit und Verwaltung haben</a:t>
            </a:r>
          </a:p>
          <a:p>
            <a:r>
              <a:rPr lang="de-DE" sz="1200" kern="1200" dirty="0">
                <a:solidFill>
                  <a:schemeClr val="tx1"/>
                </a:solidFill>
                <a:effectLst/>
                <a:latin typeface="+mn-lt"/>
                <a:ea typeface="+mn-ea"/>
                <a:cs typeface="+mn-cs"/>
              </a:rPr>
              <a:t> </a:t>
            </a:r>
          </a:p>
          <a:p>
            <a:r>
              <a:rPr lang="de-DE" sz="1200" u="sng" kern="1200" dirty="0">
                <a:solidFill>
                  <a:schemeClr val="tx1"/>
                </a:solidFill>
                <a:effectLst/>
                <a:latin typeface="+mn-lt"/>
                <a:ea typeface="+mn-ea"/>
                <a:cs typeface="+mn-cs"/>
              </a:rPr>
              <a:t>Wünschenswert:</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Einsätze in Lateinamerika: Grundlegende Spanischkenntnisse (A2-B1)</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Interesse an einem oder mehreren der folgenden Themenbereiche: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kultur- und bildungspolitischen Themen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Bibliotheken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Spracharbeit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Kulturprogramme</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Öffentlichkeitsarbeit/PR/</a:t>
            </a: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Media</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Projektarbeit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Organisation von Veranstaltungen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Verwaltung / Recherche</a:t>
            </a:r>
          </a:p>
          <a:p>
            <a:endParaRPr lang="de-DE" sz="1200" u="sng"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p>
          <a:p>
            <a:r>
              <a:rPr lang="de-DE" sz="1200" b="1" u="sng" kern="1200" dirty="0">
                <a:solidFill>
                  <a:schemeClr val="tx1"/>
                </a:solidFill>
                <a:effectLst/>
                <a:latin typeface="+mn-lt"/>
                <a:ea typeface="+mn-ea"/>
                <a:cs typeface="+mn-cs"/>
              </a:rPr>
              <a:t>Einsatzregionen: </a:t>
            </a:r>
            <a:r>
              <a:rPr lang="de-DE" sz="1200" kern="1200" dirty="0">
                <a:solidFill>
                  <a:schemeClr val="tx1"/>
                </a:solidFill>
                <a:effectLst/>
                <a:latin typeface="+mn-lt"/>
                <a:ea typeface="+mn-ea"/>
                <a:cs typeface="+mn-cs"/>
              </a:rPr>
              <a:t>Nicht in jeder Ausreise können Einsatzstellen in allen Weltregionen angeboten werden.</a:t>
            </a:r>
          </a:p>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15</a:t>
            </a:fld>
            <a:endParaRPr lang="de-DE" dirty="0"/>
          </a:p>
        </p:txBody>
      </p:sp>
    </p:spTree>
    <p:extLst>
      <p:ext uri="{BB962C8B-B14F-4D97-AF65-F5344CB8AC3E}">
        <p14:creationId xmlns:p14="http://schemas.microsoft.com/office/powerpoint/2010/main" val="2648726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kern="1200" dirty="0">
                <a:solidFill>
                  <a:schemeClr val="tx1"/>
                </a:solidFill>
                <a:effectLst/>
                <a:latin typeface="+mn-lt"/>
                <a:ea typeface="+mn-ea"/>
                <a:cs typeface="+mn-cs"/>
              </a:rPr>
              <a:t>Kurvorstellung: </a:t>
            </a:r>
            <a:r>
              <a:rPr lang="de-DE" sz="1200" kern="1200" dirty="0">
                <a:solidFill>
                  <a:schemeClr val="tx1"/>
                </a:solidFill>
                <a:effectLst/>
                <a:latin typeface="+mn-lt"/>
                <a:ea typeface="+mn-ea"/>
                <a:cs typeface="+mn-cs"/>
              </a:rPr>
              <a:t>Diese UNESCO-Nationalkommissionen bilden die Schnittstelle zwischen Regierung, Zivilgesellschaft und der UNESCO und wirken an der Ausgestaltung und Umsetzung der UNESCO-Ziele im nationalen Kontext mit. Ihre Arbeit können kulturweit-Freiwillige aus erster Hand kennenlernen.</a:t>
            </a: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kern="1200" dirty="0">
              <a:solidFill>
                <a:schemeClr val="tx1"/>
              </a:solidFill>
              <a:effectLst/>
              <a:latin typeface="+mn-lt"/>
              <a:ea typeface="+mn-ea"/>
              <a:cs typeface="+mn-cs"/>
            </a:endParaRP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kern="1200" dirty="0">
                <a:solidFill>
                  <a:schemeClr val="tx1"/>
                </a:solidFill>
                <a:effectLst/>
                <a:latin typeface="+mn-lt"/>
                <a:ea typeface="+mn-ea"/>
                <a:cs typeface="+mn-cs"/>
              </a:rPr>
              <a:t>Freiwillige erleben den Arbeitsalltag in einer international vernetzten politischen Institution. Sie erhalten einen direkten Einblick in die Kultur-, Forschungs- und Bildungslandschaft ihres Gastlandes und lernen die entsprechenden politischen Strukturen kennen. </a:t>
            </a:r>
            <a:endParaRPr lang="de-DE" sz="1200" dirty="0"/>
          </a:p>
          <a:p>
            <a:endParaRPr lang="de-DE" sz="1200" b="1" kern="1200" dirty="0">
              <a:solidFill>
                <a:schemeClr val="tx1"/>
              </a:solidFill>
              <a:effectLst/>
              <a:latin typeface="+mn-lt"/>
              <a:ea typeface="+mn-ea"/>
              <a:cs typeface="+mn-cs"/>
            </a:endParaRPr>
          </a:p>
          <a:p>
            <a:r>
              <a:rPr lang="de-DE" sz="1200" b="0" u="sng" kern="1200" dirty="0">
                <a:solidFill>
                  <a:schemeClr val="tx1"/>
                </a:solidFill>
                <a:effectLst/>
                <a:latin typeface="+mn-lt"/>
                <a:ea typeface="+mn-ea"/>
                <a:cs typeface="+mn-cs"/>
              </a:rPr>
              <a:t>Tätigkeitsbereiche:</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Je nach Fähigkeiten und Interesse werden Freiwillige in den Programmbereichen Kultur, Bildung, Wissenschaft und Kommunikation eingesetzt. Die konkreten Aufgabenbereiche sind sehr unterschiedlich und richten sich nach den Themen, die in den Nationalkommissionen aktuell relevant sind. Freiwillige unterstützen mit ihrer Arbeit im administrativen Bereich, in der Öffentlichkeitsarbeit, sind an der Organisation von Veranstaltungen beteiligt oder führen Projekte durch. Weitere Aufgaben können sein:</a:t>
            </a:r>
          </a:p>
          <a:p>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Verfassen von Protokollen und Berichten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Anfertigung von Übersetzungen </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Zuarbeit beim Erstellen von Anträgen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Betreuung des </a:t>
            </a: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Media Auftritts und /oder der Homepage der Nationalkommission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Unterstützung bei der Durchführung von Veranstaltungen zu UNESCO-Themen (Konferenzen, Workshops </a:t>
            </a:r>
            <a:r>
              <a:rPr lang="de-DE" sz="1200" kern="1200" dirty="0" err="1">
                <a:solidFill>
                  <a:schemeClr val="tx1"/>
                </a:solidFill>
                <a:effectLst/>
                <a:latin typeface="+mn-lt"/>
                <a:ea typeface="+mn-ea"/>
                <a:cs typeface="+mn-cs"/>
              </a:rPr>
              <a:t>u.ä.</a:t>
            </a:r>
            <a:r>
              <a:rPr lang="de-DE"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Projektarbeit zu UNESCO-Themen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Mitarbeit in Archiven und Bibliotheken</a:t>
            </a:r>
          </a:p>
          <a:p>
            <a:endParaRPr lang="de-DE" sz="1200" b="0" u="sng" kern="1200" dirty="0">
              <a:solidFill>
                <a:schemeClr val="tx1"/>
              </a:solidFill>
              <a:effectLst/>
              <a:latin typeface="+mn-lt"/>
              <a:ea typeface="+mn-ea"/>
              <a:cs typeface="+mn-cs"/>
            </a:endParaRPr>
          </a:p>
          <a:p>
            <a:r>
              <a:rPr lang="de-DE" sz="1200" b="1" u="none" kern="1200" dirty="0">
                <a:solidFill>
                  <a:schemeClr val="tx1"/>
                </a:solidFill>
                <a:effectLst/>
                <a:latin typeface="+mn-lt"/>
                <a:ea typeface="+mn-ea"/>
                <a:cs typeface="+mn-cs"/>
              </a:rPr>
              <a:t>Anforderungsprofil:</a:t>
            </a:r>
          </a:p>
          <a:p>
            <a:endParaRPr lang="de-DE" sz="1200" kern="1200" dirty="0">
              <a:solidFill>
                <a:schemeClr val="tx1"/>
              </a:solidFill>
              <a:effectLst/>
              <a:latin typeface="+mn-lt"/>
              <a:ea typeface="+mn-ea"/>
              <a:cs typeface="+mn-cs"/>
            </a:endParaRPr>
          </a:p>
          <a:p>
            <a:r>
              <a:rPr lang="de-DE" sz="1200" b="0" u="sng" kern="1200" dirty="0">
                <a:solidFill>
                  <a:schemeClr val="tx1"/>
                </a:solidFill>
                <a:effectLst/>
                <a:latin typeface="+mn-lt"/>
                <a:ea typeface="+mn-ea"/>
                <a:cs typeface="+mn-cs"/>
              </a:rPr>
              <a:t>Erforderlich:</a:t>
            </a:r>
            <a:endParaRPr lang="de-DE"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Einsatzstellen in Lateinamerika: Gute Spanischkenntnisse auf B2-Niveau</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alle anderen Einsatzstellen: Gute Englischkenntnisse auf B2-Niveau</a:t>
            </a:r>
          </a:p>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Häufig sind die Kommissionen in Ministerien angesiedelt. </a:t>
            </a:r>
          </a:p>
          <a:p>
            <a:pPr lvl="0"/>
            <a:endParaRPr lang="de-DE" sz="1200" kern="1200" dirty="0">
              <a:solidFill>
                <a:schemeClr val="tx1"/>
              </a:solidFill>
              <a:effectLst/>
              <a:latin typeface="+mn-lt"/>
              <a:ea typeface="+mn-ea"/>
              <a:cs typeface="+mn-cs"/>
            </a:endParaRPr>
          </a:p>
          <a:p>
            <a:pPr lvl="0"/>
            <a:endParaRPr lang="de-DE" sz="1200"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Wünschenswert:</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Praktika </a:t>
            </a:r>
            <a:r>
              <a:rPr lang="de-DE" sz="1200" kern="1200" dirty="0" err="1">
                <a:solidFill>
                  <a:schemeClr val="tx1"/>
                </a:solidFill>
                <a:effectLst/>
                <a:latin typeface="+mn-lt"/>
                <a:ea typeface="+mn-ea"/>
                <a:cs typeface="+mn-cs"/>
              </a:rPr>
              <a:t>u.ä.</a:t>
            </a:r>
            <a:r>
              <a:rPr lang="de-DE" sz="1200" kern="1200" dirty="0">
                <a:solidFill>
                  <a:schemeClr val="tx1"/>
                </a:solidFill>
                <a:effectLst/>
                <a:latin typeface="+mn-lt"/>
                <a:ea typeface="+mn-ea"/>
                <a:cs typeface="+mn-cs"/>
              </a:rPr>
              <a:t> im Bereich Verwaltung, Politik, Internationale Beziehungen, sowie in UNESCO-Themen (Bildung, Kultur, Wissenschaft, Kommunikation)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Ein hohes Maß an Eigeninitiative </a:t>
            </a:r>
          </a:p>
          <a:p>
            <a:endParaRPr lang="de-DE" sz="1200" b="1" kern="1200" dirty="0">
              <a:solidFill>
                <a:schemeClr val="tx1"/>
              </a:solidFill>
              <a:effectLst/>
              <a:latin typeface="+mn-lt"/>
              <a:ea typeface="+mn-ea"/>
              <a:cs typeface="+mn-cs"/>
            </a:endParaRPr>
          </a:p>
          <a:p>
            <a:pPr lvl="0"/>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Einsatzregionen: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Partner-Nationalkommissionen, in denen Freiwillige tätig werden, befinden sich hauptsächlich in Ländern Afrikas. </a:t>
            </a:r>
          </a:p>
          <a:p>
            <a:r>
              <a:rPr lang="de-DE" sz="1200" kern="1200" dirty="0">
                <a:solidFill>
                  <a:schemeClr val="tx1"/>
                </a:solidFill>
                <a:effectLst/>
                <a:latin typeface="+mn-lt"/>
                <a:ea typeface="+mn-ea"/>
                <a:cs typeface="+mn-cs"/>
              </a:rPr>
              <a:t>Zudem nehmen einzelne Nationalkommissionen in Lateinamerika, Asien, der Karibik und in anderen Weltregionen kulturweit-Freiwillige auf. </a:t>
            </a:r>
          </a:p>
          <a:p>
            <a:endParaRPr lang="de-DE" sz="1200" kern="1200" dirty="0">
              <a:solidFill>
                <a:schemeClr val="tx1"/>
              </a:solidFill>
              <a:effectLst/>
              <a:latin typeface="+mn-lt"/>
              <a:ea typeface="+mn-ea"/>
              <a:cs typeface="+mn-cs"/>
            </a:endParaRP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16</a:t>
            </a:fld>
            <a:endParaRPr lang="de-DE" dirty="0"/>
          </a:p>
        </p:txBody>
      </p:sp>
    </p:spTree>
    <p:extLst>
      <p:ext uri="{BB962C8B-B14F-4D97-AF65-F5344CB8AC3E}">
        <p14:creationId xmlns:p14="http://schemas.microsoft.com/office/powerpoint/2010/main" val="27461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mn-lt"/>
                <a:ea typeface="+mn-ea"/>
                <a:cs typeface="+mn-cs"/>
              </a:rPr>
              <a:t>Kurzvorstellung: Der DAAD fördert deutsche und internationale Studierende und Wissenschaftler*innen rund um den Globus. Es ist die größte deutsche Förderorganisation für internationale Hochschulzusammenarbeit.</a:t>
            </a:r>
          </a:p>
          <a:p>
            <a:r>
              <a:rPr lang="de-DE" sz="1200" b="0" kern="1200" dirty="0">
                <a:solidFill>
                  <a:schemeClr val="tx1"/>
                </a:solidFill>
                <a:effectLst/>
                <a:latin typeface="+mn-lt"/>
                <a:ea typeface="+mn-ea"/>
                <a:cs typeface="+mn-cs"/>
              </a:rPr>
              <a:t>Unterstützung</a:t>
            </a: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Arbeit von DAAD-Außenstellen und -Informationszentren im Ausland. </a:t>
            </a:r>
          </a:p>
          <a:p>
            <a:endParaRPr lang="de-DE" sz="1200" u="sng"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Tätigkeitsbereiche: </a:t>
            </a:r>
          </a:p>
          <a:p>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kern="1200" dirty="0">
                <a:solidFill>
                  <a:schemeClr val="tx1"/>
                </a:solidFill>
                <a:effectLst/>
                <a:latin typeface="+mn-lt"/>
                <a:ea typeface="+mn-ea"/>
                <a:cs typeface="+mn-cs"/>
              </a:rPr>
              <a:t>ÖA- &amp; Informationsarbeit </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Sie beraten ausländische Studierende zum Studium in Deutschland</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werben auf Messen und mit Informationsveranstaltungen für DAAD-Programme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Erstellung von Informationsmaterialien, Verwaltung der Homepage, Pflege der sozialen Netzwerke, Betreuung des Newsletters</a:t>
            </a:r>
          </a:p>
          <a:p>
            <a:pPr marL="171450" indent="-171450">
              <a:buFont typeface="Arial" panose="020B0604020202020204" pitchFamily="34" charset="0"/>
              <a:buChar char="•"/>
            </a:pPr>
            <a:r>
              <a:rPr lang="de-DE" sz="1200" kern="1200" dirty="0" err="1">
                <a:solidFill>
                  <a:schemeClr val="tx1"/>
                </a:solidFill>
                <a:effectLst/>
                <a:latin typeface="+mn-lt"/>
                <a:ea typeface="+mn-ea"/>
                <a:cs typeface="+mn-cs"/>
              </a:rPr>
              <a:t>Social</a:t>
            </a:r>
            <a:r>
              <a:rPr lang="de-DE" sz="1200" kern="1200" dirty="0">
                <a:solidFill>
                  <a:schemeClr val="tx1"/>
                </a:solidFill>
                <a:effectLst/>
                <a:latin typeface="+mn-lt"/>
                <a:ea typeface="+mn-ea"/>
                <a:cs typeface="+mn-cs"/>
              </a:rPr>
              <a:t> Media / Umfragen / Gewinnspiele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Administrative Aufgaben, Recherchearbeiten (Stipendienangebote, Versand Zusagen)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Unterstützung von Workshops sind ebenfalls häufige Aufgaben, die aber je nach Anforderungen der Einsatzstelle variieren können.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Anforderungsprofil: </a:t>
            </a:r>
            <a:r>
              <a:rPr lang="de-DE" sz="1200" b="1"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Begonnenes oder abgeschlossenes Studium (alle Semester, alle Studienschwerpunkte)</a:t>
            </a:r>
          </a:p>
          <a:p>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Wünschenswert: </a:t>
            </a:r>
          </a:p>
          <a:p>
            <a:pPr lvl="0"/>
            <a:r>
              <a:rPr lang="de-DE" sz="1200" kern="1200" dirty="0">
                <a:solidFill>
                  <a:schemeClr val="tx1"/>
                </a:solidFill>
                <a:effectLst/>
                <a:latin typeface="+mn-lt"/>
                <a:ea typeface="+mn-ea"/>
                <a:cs typeface="+mn-cs"/>
              </a:rPr>
              <a:t>Interesse an Kommunikation, Beratung, Veranstaltungsorganisation, administrativen Tätigkeiten und Öffentlichkeitsarbeit</a:t>
            </a:r>
          </a:p>
          <a:p>
            <a:pPr lvl="0"/>
            <a:r>
              <a:rPr lang="de-DE" sz="1200" kern="1200" dirty="0">
                <a:solidFill>
                  <a:schemeClr val="tx1"/>
                </a:solidFill>
                <a:effectLst/>
                <a:latin typeface="+mn-lt"/>
                <a:ea typeface="+mn-ea"/>
                <a:cs typeface="+mn-cs"/>
              </a:rPr>
              <a:t>Erste Auslandsaufenthalte während Schule oder Studium</a:t>
            </a:r>
          </a:p>
          <a:p>
            <a:pPr lvl="0"/>
            <a:r>
              <a:rPr lang="de-DE" sz="1200" kern="1200" dirty="0">
                <a:solidFill>
                  <a:schemeClr val="tx1"/>
                </a:solidFill>
                <a:effectLst/>
                <a:latin typeface="+mn-lt"/>
                <a:ea typeface="+mn-ea"/>
                <a:cs typeface="+mn-cs"/>
              </a:rPr>
              <a:t>Bereits absolvierte Praktika in relevanten Bereichen (Recherche, Verwaltung, Öffentlichkeitsarbeit)</a:t>
            </a:r>
          </a:p>
          <a:p>
            <a:pPr lvl="0"/>
            <a:r>
              <a:rPr lang="de-DE" sz="1200" kern="1200" dirty="0">
                <a:solidFill>
                  <a:schemeClr val="tx1"/>
                </a:solidFill>
                <a:effectLst/>
                <a:latin typeface="+mn-lt"/>
                <a:ea typeface="+mn-ea"/>
                <a:cs typeface="+mn-cs"/>
              </a:rPr>
              <a:t>Gute Sprachkenntnisse (B1/B2) in Spanisch, Englisch oder Russisch</a:t>
            </a:r>
          </a:p>
          <a:p>
            <a:endParaRPr lang="de-DE" sz="1200" kern="1200" dirty="0">
              <a:solidFill>
                <a:schemeClr val="tx1"/>
              </a:solidFill>
              <a:effectLst/>
              <a:latin typeface="+mn-lt"/>
              <a:ea typeface="+mn-ea"/>
              <a:cs typeface="+mn-cs"/>
            </a:endParaRPr>
          </a:p>
          <a:p>
            <a:pPr marL="0" marR="0" lvl="0" indent="0" algn="l" defTabSz="130046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900" dirty="0">
              <a:latin typeface="Arial" panose="020B0604020202020204" pitchFamily="34" charset="0"/>
              <a:cs typeface="Arial" panose="020B0604020202020204" pitchFamily="34" charset="0"/>
            </a:endParaRPr>
          </a:p>
          <a:p>
            <a:pPr marL="0" marR="0" lvl="0" indent="0" algn="l" defTabSz="130046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900" kern="1200" dirty="0">
                <a:solidFill>
                  <a:schemeClr val="tx1"/>
                </a:solidFill>
                <a:effectLst/>
                <a:latin typeface="Arial" panose="020B0604020202020204" pitchFamily="34" charset="0"/>
                <a:ea typeface="+mn-ea"/>
                <a:cs typeface="Arial" panose="020B0604020202020204" pitchFamily="34" charset="0"/>
              </a:rPr>
              <a:t>Mehrwert: </a:t>
            </a:r>
          </a:p>
          <a:p>
            <a:pPr marL="0" marR="0" lvl="0" indent="0" algn="l" defTabSz="130046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sz="900" kern="1200" dirty="0">
                <a:solidFill>
                  <a:schemeClr val="tx1"/>
                </a:solidFill>
                <a:effectLst/>
                <a:latin typeface="Arial" panose="020B0604020202020204" pitchFamily="34" charset="0"/>
                <a:ea typeface="+mn-ea"/>
                <a:cs typeface="Arial" panose="020B0604020202020204" pitchFamily="34" charset="0"/>
              </a:rPr>
              <a:t>Bildungssystem des Gastlandes von innen kennenzulernen, Strukturen und Arbeitsabläufe hautnah zu erleben und in direkten Kontakt mit Student*innen zu treten.</a:t>
            </a:r>
            <a:endParaRPr lang="de-DE" sz="900" dirty="0">
              <a:latin typeface="Arial" panose="020B0604020202020204" pitchFamily="34" charset="0"/>
              <a:cs typeface="Arial" panose="020B0604020202020204" pitchFamily="34" charset="0"/>
            </a:endParaRPr>
          </a:p>
          <a:p>
            <a:r>
              <a:rPr lang="de-DE" sz="900" dirty="0">
                <a:latin typeface="Arial" panose="020B0604020202020204" pitchFamily="34" charset="0"/>
                <a:cs typeface="Arial" panose="020B0604020202020204" pitchFamily="34" charset="0"/>
              </a:rPr>
              <a:t> </a:t>
            </a:r>
          </a:p>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17</a:t>
            </a:fld>
            <a:endParaRPr lang="de-DE" dirty="0"/>
          </a:p>
        </p:txBody>
      </p:sp>
    </p:spTree>
    <p:extLst>
      <p:ext uri="{BB962C8B-B14F-4D97-AF65-F5344CB8AC3E}">
        <p14:creationId xmlns:p14="http://schemas.microsoft.com/office/powerpoint/2010/main" val="337608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de-DE" sz="900" b="0" kern="1200" dirty="0">
                <a:solidFill>
                  <a:schemeClr val="tx1"/>
                </a:solidFill>
                <a:effectLst/>
                <a:latin typeface="+mn-lt"/>
                <a:ea typeface="+mn-ea"/>
                <a:cs typeface="+mn-cs"/>
              </a:rPr>
              <a:t>Kurzvorstellung: Das DAI forscht mit Partner*innen weltweit, um Fragen der Menschheitsgeschichte und antiker Kulturen zu beantworten. </a:t>
            </a:r>
            <a:r>
              <a:rPr lang="de-DE" sz="900" kern="1200" dirty="0">
                <a:solidFill>
                  <a:schemeClr val="tx1"/>
                </a:solidFill>
                <a:effectLst/>
                <a:latin typeface="+mn-lt"/>
                <a:ea typeface="+mn-ea"/>
                <a:cs typeface="+mn-cs"/>
              </a:rPr>
              <a:t>Mit seinen Forschungsprojekten schafft das DAI eine wichtige Grundlage für den Dialog zwischen Kulturen, für die internationale wissenschaftliche Zusammenarbeit und für den Erhalt des kulturellen Erbes</a:t>
            </a:r>
            <a:endParaRPr lang="de-DE" sz="800" dirty="0">
              <a:latin typeface="Arial" panose="020B0604020202020204" pitchFamily="34" charset="0"/>
              <a:cs typeface="Arial" panose="020B0604020202020204" pitchFamily="34" charset="0"/>
            </a:endParaRP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800" dirty="0">
              <a:latin typeface="Arial" panose="020B0604020202020204" pitchFamily="34" charset="0"/>
              <a:cs typeface="Arial" panose="020B0604020202020204" pitchFamily="34" charset="0"/>
            </a:endParaRPr>
          </a:p>
          <a:p>
            <a:r>
              <a:rPr lang="de-DE" sz="900" kern="1200" dirty="0">
                <a:solidFill>
                  <a:schemeClr val="tx1"/>
                </a:solidFill>
                <a:effectLst/>
                <a:latin typeface="+mn-lt"/>
                <a:ea typeface="+mn-ea"/>
                <a:cs typeface="+mn-cs"/>
              </a:rPr>
              <a:t>Archäologische Forschung spielt sich nur zum kleinen Teil auf Ausgrabungen ab. Ebenso wichtig ist die Aufbereitung der Daten, ihre fachgerechte Archivierung und Bereitstellung für Forschende. Bibliotheken wiederum sind die Denklabore für </a:t>
            </a:r>
            <a:r>
              <a:rPr lang="de-DE" sz="900" kern="1200" dirty="0" err="1">
                <a:solidFill>
                  <a:schemeClr val="tx1"/>
                </a:solidFill>
                <a:effectLst/>
                <a:latin typeface="+mn-lt"/>
                <a:ea typeface="+mn-ea"/>
                <a:cs typeface="+mn-cs"/>
              </a:rPr>
              <a:t>Archäolog</a:t>
            </a:r>
            <a:r>
              <a:rPr lang="de-DE" sz="900" kern="1200" dirty="0">
                <a:solidFill>
                  <a:schemeClr val="tx1"/>
                </a:solidFill>
                <a:effectLst/>
                <a:latin typeface="+mn-lt"/>
                <a:ea typeface="+mn-ea"/>
                <a:cs typeface="+mn-cs"/>
              </a:rPr>
              <a:t>*innen.</a:t>
            </a:r>
          </a:p>
          <a:p>
            <a:endParaRPr lang="de-DE" sz="900" u="sng" kern="1200" dirty="0">
              <a:solidFill>
                <a:schemeClr val="tx1"/>
              </a:solidFill>
              <a:effectLst/>
              <a:latin typeface="+mn-lt"/>
              <a:ea typeface="+mn-ea"/>
              <a:cs typeface="+mn-cs"/>
            </a:endParaRPr>
          </a:p>
          <a:p>
            <a:r>
              <a:rPr lang="de-DE" sz="900" u="sng" kern="1200" dirty="0">
                <a:solidFill>
                  <a:schemeClr val="tx1"/>
                </a:solidFill>
                <a:effectLst/>
                <a:latin typeface="+mn-lt"/>
                <a:ea typeface="+mn-ea"/>
                <a:cs typeface="+mn-cs"/>
              </a:rPr>
              <a:t>Tätigkeitsbereiche</a:t>
            </a:r>
            <a:r>
              <a:rPr lang="de-DE" sz="900" kern="1200" dirty="0">
                <a:solidFill>
                  <a:schemeClr val="tx1"/>
                </a:solidFill>
                <a:effectLst/>
                <a:latin typeface="+mn-lt"/>
                <a:ea typeface="+mn-ea"/>
                <a:cs typeface="+mn-cs"/>
              </a:rPr>
              <a:t>:</a:t>
            </a:r>
          </a:p>
          <a:p>
            <a:pPr marL="171450" indent="-171450">
              <a:buFont typeface="Arial" panose="020B0604020202020204" pitchFamily="34" charset="0"/>
              <a:buChar char="•"/>
            </a:pPr>
            <a:endParaRPr lang="de-DE" sz="9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Rechercheaufgaben in Fachbibliotheken, Fototheken, Archiven und weiteren Datenbeständen.</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der Betreuung wissenschaftlicher Veranstaltungen (Vor- und Nachbereitung von Vorträgen, Workshops, Kolloquien </a:t>
            </a:r>
            <a:r>
              <a:rPr lang="de-DE" sz="900" kern="1200" dirty="0" err="1">
                <a:solidFill>
                  <a:schemeClr val="tx1"/>
                </a:solidFill>
                <a:effectLst/>
                <a:latin typeface="+mn-lt"/>
                <a:ea typeface="+mn-ea"/>
                <a:cs typeface="+mn-cs"/>
              </a:rPr>
              <a:t>u.ä.</a:t>
            </a:r>
            <a:r>
              <a:rPr lang="de-DE" sz="900" kern="1200" dirty="0">
                <a:solidFill>
                  <a:schemeClr val="tx1"/>
                </a:solidFill>
                <a:effectLst/>
                <a:latin typeface="+mn-lt"/>
                <a:ea typeface="+mn-ea"/>
                <a:cs typeface="+mn-cs"/>
              </a:rPr>
              <a:t>)</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in archäologischen Archiven (Pflege vorhandener Datenbestände; ggf. ergänzende Neuanlage von Daten, u.a. im Rahmen von Digitalisierungs- und Katalogisierungsmaßnahmen).</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Unterstützung in der täglichen Büroarbeit der betreffenden Standorte und Einsatzbereiche (ggf. Zuarbeiten in Form von Digitalisierungsaufgaben, Recherchen etc.)</a:t>
            </a:r>
          </a:p>
          <a:p>
            <a:pPr marL="171450" indent="-171450">
              <a:buFont typeface="Arial" panose="020B0604020202020204" pitchFamily="34" charset="0"/>
              <a:buChar char="•"/>
            </a:pPr>
            <a:endParaRPr lang="de-DE" sz="900" kern="1200" dirty="0">
              <a:solidFill>
                <a:schemeClr val="tx1"/>
              </a:solidFill>
              <a:effectLst/>
              <a:latin typeface="+mn-lt"/>
              <a:ea typeface="+mn-ea"/>
              <a:cs typeface="+mn-cs"/>
            </a:endParaRPr>
          </a:p>
          <a:p>
            <a:pPr marL="171450" indent="-171450">
              <a:buFont typeface="Arial" panose="020B0604020202020204" pitchFamily="34" charset="0"/>
              <a:buChar char="•"/>
            </a:pPr>
            <a:endParaRPr lang="de-DE" sz="900" kern="1200" dirty="0">
              <a:solidFill>
                <a:schemeClr val="tx1"/>
              </a:solidFill>
              <a:effectLst/>
              <a:latin typeface="+mn-lt"/>
              <a:ea typeface="+mn-ea"/>
              <a:cs typeface="+mn-cs"/>
            </a:endParaRPr>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u="sng" dirty="0">
                <a:latin typeface="Arial" panose="020B0604020202020204" pitchFamily="34" charset="0"/>
                <a:cs typeface="Arial" panose="020B0604020202020204" pitchFamily="34" charset="0"/>
              </a:rPr>
              <a:t>Weiteres: </a:t>
            </a:r>
          </a:p>
          <a:p>
            <a:pPr marL="285750" indent="-285750">
              <a:buFont typeface="Arial" panose="020B0604020202020204" pitchFamily="34" charset="0"/>
              <a:buChar char="•"/>
            </a:pPr>
            <a:r>
              <a:rPr lang="de-DE" sz="900" dirty="0">
                <a:latin typeface="Arial" panose="020B0604020202020204" pitchFamily="34" charset="0"/>
                <a:cs typeface="Arial" panose="020B0604020202020204" pitchFamily="34" charset="0"/>
              </a:rPr>
              <a:t>Ausgrabungen / Feldarbeits-Forschungsprojekte z.B. Unterstützung bei Ausgrabungen von antiker Keramik oder bei Aufnahme von zwei antiken Brunnen mithilfe eines 3D-Scanners</a:t>
            </a:r>
          </a:p>
          <a:p>
            <a:pPr marL="285750" indent="-285750">
              <a:buFont typeface="Arial" panose="020B0604020202020204" pitchFamily="34" charset="0"/>
              <a:buChar char="•"/>
            </a:pPr>
            <a:r>
              <a:rPr lang="de-DE" sz="900" dirty="0">
                <a:latin typeface="Arial" panose="020B0604020202020204" pitchFamily="34" charset="0"/>
                <a:cs typeface="Arial" panose="020B0604020202020204" pitchFamily="34" charset="0"/>
              </a:rPr>
              <a:t>Recherchetätigkeiten z.B. zu Infos von Negativen der letzten 100 Jahre, die digitalisiert und der Öffentlichkeit zugänglich gemacht werden sollen</a:t>
            </a:r>
          </a:p>
          <a:p>
            <a:pPr marL="285750" indent="-285750">
              <a:buFont typeface="Arial" panose="020B0604020202020204" pitchFamily="34" charset="0"/>
              <a:buChar char="•"/>
            </a:pPr>
            <a:r>
              <a:rPr lang="de-DE" sz="900" dirty="0">
                <a:latin typeface="Arial" panose="020B0604020202020204" pitchFamily="34" charset="0"/>
                <a:cs typeface="Arial" panose="020B0604020202020204" pitchFamily="34" charset="0"/>
              </a:rPr>
              <a:t>Redaktionelle Arbeit z.B. für Fachzeitschriften und –</a:t>
            </a:r>
            <a:r>
              <a:rPr lang="de-DE" sz="900" dirty="0" err="1">
                <a:latin typeface="Arial" panose="020B0604020202020204" pitchFamily="34" charset="0"/>
                <a:cs typeface="Arial" panose="020B0604020202020204" pitchFamily="34" charset="0"/>
              </a:rPr>
              <a:t>bücher</a:t>
            </a:r>
            <a:r>
              <a:rPr lang="de-DE" sz="900" dirty="0">
                <a:latin typeface="Arial" panose="020B0604020202020204" pitchFamily="34" charset="0"/>
                <a:cs typeface="Arial" panose="020B0604020202020204" pitchFamily="34" charset="0"/>
              </a:rPr>
              <a:t>, darunter Erstellung von Layouts, Bildbearbeitung, Redaktion von Artikeln</a:t>
            </a:r>
            <a:endParaRPr lang="de-DE" sz="900" b="0" dirty="0">
              <a:latin typeface="Arial" panose="020B0604020202020204" pitchFamily="34" charset="0"/>
              <a:cs typeface="Arial" panose="020B0604020202020204" pitchFamily="34" charset="0"/>
            </a:endParaRPr>
          </a:p>
          <a:p>
            <a:endParaRPr lang="de-DE" sz="900" dirty="0">
              <a:latin typeface="Arial" panose="020B0604020202020204" pitchFamily="34" charset="0"/>
              <a:cs typeface="Arial" panose="020B0604020202020204" pitchFamily="34" charset="0"/>
            </a:endParaRPr>
          </a:p>
          <a:p>
            <a:endParaRPr lang="de-DE" sz="1200" b="0" dirty="0"/>
          </a:p>
          <a:p>
            <a:r>
              <a:rPr lang="de-DE" sz="1200" b="0" kern="1200" dirty="0">
                <a:solidFill>
                  <a:schemeClr val="tx1"/>
                </a:solidFill>
                <a:effectLst/>
                <a:latin typeface="+mn-lt"/>
                <a:ea typeface="+mn-ea"/>
                <a:cs typeface="+mn-cs"/>
              </a:rPr>
              <a:t>Einsatzregionen:</a:t>
            </a:r>
          </a:p>
          <a:p>
            <a:endParaRPr lang="de-DE"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Nicht in jeder Ausreise können Einsatzstellen in allen Weltregionen angeboten werden.</a:t>
            </a:r>
          </a:p>
          <a:p>
            <a:r>
              <a:rPr lang="de-DE" sz="1200" kern="1200" dirty="0">
                <a:solidFill>
                  <a:schemeClr val="tx1"/>
                </a:solidFill>
                <a:effectLst/>
                <a:latin typeface="+mn-lt"/>
                <a:ea typeface="+mn-ea"/>
                <a:cs typeface="+mn-cs"/>
              </a:rPr>
              <a:t>Das DAI stellt nur eine sehr geringe Zahl an Einsatzstellen. </a:t>
            </a:r>
          </a:p>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r>
              <a:rPr lang="de-DE" sz="1100" b="0" kern="1200" dirty="0">
                <a:solidFill>
                  <a:schemeClr val="tx1"/>
                </a:solidFill>
                <a:effectLst/>
                <a:latin typeface="+mn-lt"/>
                <a:ea typeface="+mn-ea"/>
                <a:cs typeface="+mn-cs"/>
              </a:rPr>
              <a:t>Voraussetzungen:</a:t>
            </a:r>
          </a:p>
          <a:p>
            <a:r>
              <a:rPr lang="de-DE" sz="1100" b="0" kern="1200" dirty="0">
                <a:solidFill>
                  <a:schemeClr val="tx1"/>
                </a:solidFill>
                <a:effectLst/>
                <a:latin typeface="+mn-lt"/>
                <a:ea typeface="+mn-ea"/>
                <a:cs typeface="+mn-cs"/>
              </a:rPr>
              <a:t> </a:t>
            </a:r>
          </a:p>
          <a:p>
            <a:r>
              <a:rPr lang="de-DE" sz="1100" b="0" kern="1200" dirty="0">
                <a:solidFill>
                  <a:schemeClr val="tx1"/>
                </a:solidFill>
                <a:effectLst/>
                <a:latin typeface="+mn-lt"/>
                <a:ea typeface="+mn-ea"/>
                <a:cs typeface="+mn-cs"/>
              </a:rPr>
              <a:t>Erforderlich:</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Ein begonnenes oder abgeschlossenes Studium oder Berufsausbildung in den Bereichen Archäologie, Museumskunde, Kultur- oder Geschichtswissenschaften</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Schulabsolvent*innen können sich bei nachgewiesenem Interesse an archäologischer Forschung bewerben (z.B. Praktika, besondere Schwerpunktsetzung von schulischen Projekten im archäologischen Bereich etc.)</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Interesse an Archäologie, Büroarbeit, Recherche, Bibliotheken, Betreuung von internationalen Gästen</a:t>
            </a:r>
          </a:p>
          <a:p>
            <a:r>
              <a:rPr lang="de-DE" sz="1100" b="1" kern="1200" dirty="0">
                <a:solidFill>
                  <a:schemeClr val="tx1"/>
                </a:solidFill>
                <a:effectLst/>
                <a:latin typeface="+mn-lt"/>
                <a:ea typeface="+mn-ea"/>
                <a:cs typeface="+mn-cs"/>
              </a:rPr>
              <a:t> </a:t>
            </a:r>
            <a:endParaRPr lang="de-DE" sz="1100" kern="1200" dirty="0">
              <a:solidFill>
                <a:schemeClr val="tx1"/>
              </a:solidFill>
              <a:effectLst/>
              <a:latin typeface="+mn-lt"/>
              <a:ea typeface="+mn-ea"/>
              <a:cs typeface="+mn-cs"/>
            </a:endParaRPr>
          </a:p>
          <a:p>
            <a:r>
              <a:rPr lang="de-DE" sz="1100" b="0" kern="1200" dirty="0">
                <a:solidFill>
                  <a:schemeClr val="tx1"/>
                </a:solidFill>
                <a:effectLst/>
                <a:latin typeface="+mn-lt"/>
                <a:ea typeface="+mn-ea"/>
                <a:cs typeface="+mn-cs"/>
              </a:rPr>
              <a:t>Wünschenswert (nicht zwingend erforderlich):</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Gute Englischkenntnisse auf B2-Niveau</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Erste Praktika in Museen oder Bibliotheken </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Erfahrung in wissenschaftlicher Recherche (Umgang mit Fachliteratur, Recherche in Internet und Datenbanken)</a:t>
            </a:r>
          </a:p>
          <a:p>
            <a:pPr marL="171450" lvl="0" indent="-171450">
              <a:buFont typeface="Arial" panose="020B0604020202020204" pitchFamily="34" charset="0"/>
              <a:buChar char="•"/>
            </a:pPr>
            <a:r>
              <a:rPr lang="de-DE" sz="1100" kern="1200" dirty="0">
                <a:solidFill>
                  <a:schemeClr val="tx1"/>
                </a:solidFill>
                <a:effectLst/>
                <a:latin typeface="+mn-lt"/>
                <a:ea typeface="+mn-ea"/>
                <a:cs typeface="+mn-cs"/>
              </a:rPr>
              <a:t>Erste Sprachkenntnisse in Arabisch, Italienisch, Spanisch oder Griechisch sind vorteilhaft, aber nicht zwingend </a:t>
            </a:r>
          </a:p>
          <a:p>
            <a:endParaRPr lang="de-DE" sz="1100" kern="1200" dirty="0">
              <a:solidFill>
                <a:schemeClr val="tx1"/>
              </a:solidFill>
              <a:effectLst/>
              <a:latin typeface="+mn-lt"/>
              <a:ea typeface="+mn-ea"/>
              <a:cs typeface="+mn-cs"/>
            </a:endParaRP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18</a:t>
            </a:fld>
            <a:endParaRPr lang="de-DE" dirty="0"/>
          </a:p>
        </p:txBody>
      </p:sp>
    </p:spTree>
    <p:extLst>
      <p:ext uri="{BB962C8B-B14F-4D97-AF65-F5344CB8AC3E}">
        <p14:creationId xmlns:p14="http://schemas.microsoft.com/office/powerpoint/2010/main" val="1525356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95" kern="1200" dirty="0">
                <a:solidFill>
                  <a:schemeClr val="tx1"/>
                </a:solidFill>
                <a:effectLst/>
                <a:latin typeface="+mn-lt"/>
                <a:ea typeface="+mn-ea"/>
                <a:cs typeface="+mn-cs"/>
              </a:rPr>
              <a:t>Kurzvorstellung: Die Deutsche Welle (DW) ist der Auslandrundfunk der Bundesrepublik Deutschland. Als Teil des Senders unterstützt die DW Akademie die Entwicklung freier, transparenter Mediensysteme, journalistischer Qualität und Medienkompetenz in aller Welt. Mit ihren Projekten stärkt sie das Menschenrecht auf freie Meinungsäußerung und ungehinderten Zugang zu Informationen.</a:t>
            </a:r>
          </a:p>
          <a:p>
            <a:endParaRPr lang="de-DE" sz="1195" i="0" u="sng" kern="1200" dirty="0">
              <a:solidFill>
                <a:schemeClr val="tx1"/>
              </a:solidFill>
              <a:effectLst/>
              <a:latin typeface="+mn-lt"/>
              <a:ea typeface="+mn-ea"/>
              <a:cs typeface="+mn-cs"/>
            </a:endParaRPr>
          </a:p>
          <a:p>
            <a:r>
              <a:rPr lang="de-DE" sz="900" i="0" u="sng" kern="1200" dirty="0">
                <a:solidFill>
                  <a:schemeClr val="tx1"/>
                </a:solidFill>
                <a:effectLst/>
                <a:latin typeface="+mn-lt"/>
                <a:ea typeface="+mn-ea"/>
                <a:cs typeface="+mn-cs"/>
              </a:rPr>
              <a:t>Tätigkeitsbereiche:</a:t>
            </a:r>
          </a:p>
          <a:p>
            <a:endParaRPr lang="de-DE" sz="900" kern="1200" dirty="0">
              <a:solidFill>
                <a:schemeClr val="tx1"/>
              </a:solidFill>
              <a:effectLst/>
              <a:latin typeface="+mn-lt"/>
              <a:ea typeface="+mn-ea"/>
              <a:cs typeface="+mn-cs"/>
            </a:endParaRPr>
          </a:p>
          <a:p>
            <a:pPr marL="171450" indent="-171450">
              <a:buFont typeface="Arial" panose="020B0604020202020204" pitchFamily="34" charset="0"/>
              <a:buChar char="•"/>
            </a:pPr>
            <a:r>
              <a:rPr lang="de-DE" sz="900" kern="1200" dirty="0">
                <a:solidFill>
                  <a:schemeClr val="tx1"/>
                </a:solidFill>
                <a:effectLst/>
                <a:latin typeface="+mn-lt"/>
                <a:ea typeface="+mn-ea"/>
                <a:cs typeface="+mn-cs"/>
              </a:rPr>
              <a:t>In den DW Akademiebüros:</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Veranstaltungsplanung</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die Vorbereitung von Workshops</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Begleitung von Trainings</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administrativen Tätigkeiten im Office</a:t>
            </a:r>
          </a:p>
          <a:p>
            <a:pPr marL="171450" indent="-171450">
              <a:buFont typeface="Arial" panose="020B0604020202020204" pitchFamily="34" charset="0"/>
              <a:buChar char="•"/>
            </a:pPr>
            <a:r>
              <a:rPr lang="de-DE" sz="900" kern="1200" dirty="0">
                <a:solidFill>
                  <a:schemeClr val="tx1"/>
                </a:solidFill>
                <a:effectLst/>
                <a:latin typeface="+mn-lt"/>
                <a:ea typeface="+mn-ea"/>
                <a:cs typeface="+mn-cs"/>
              </a:rPr>
              <a:t>Bei Partnermedien der DW:</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eigene journalistische Tätigkeiten und Produktion von Medieninhalten</a:t>
            </a:r>
          </a:p>
          <a:p>
            <a:pPr marL="171450" lvl="0" indent="-171450">
              <a:buFont typeface="Arial" panose="020B0604020202020204" pitchFamily="34" charset="0"/>
              <a:buChar char="•"/>
            </a:pPr>
            <a:r>
              <a:rPr lang="de-DE" sz="900" kern="1200" dirty="0">
                <a:solidFill>
                  <a:schemeClr val="tx1"/>
                </a:solidFill>
                <a:effectLst/>
                <a:latin typeface="+mn-lt"/>
                <a:ea typeface="+mn-ea"/>
                <a:cs typeface="+mn-cs"/>
              </a:rPr>
              <a:t>Teilweise: Teilnahme an journalistischen Weiterbildungen, die von den Einsatzstellen angeboten werden. </a:t>
            </a:r>
          </a:p>
          <a:p>
            <a:endParaRPr lang="de-DE" sz="900" b="1" dirty="0">
              <a:latin typeface="Arial" panose="020B0604020202020204" pitchFamily="34" charset="0"/>
              <a:cs typeface="Arial" panose="020B0604020202020204" pitchFamily="34" charset="0"/>
            </a:endParaRPr>
          </a:p>
          <a:p>
            <a:r>
              <a:rPr lang="de-DE" sz="1200" u="sng" kern="1200" dirty="0">
                <a:solidFill>
                  <a:schemeClr val="tx1"/>
                </a:solidFill>
                <a:effectLst/>
                <a:latin typeface="+mn-lt"/>
                <a:ea typeface="+mn-ea"/>
                <a:cs typeface="+mn-cs"/>
              </a:rPr>
              <a:t>Anforderungsprofil:</a:t>
            </a:r>
          </a:p>
          <a:p>
            <a:endParaRPr lang="de-DE" sz="1200" u="sng" kern="1200" dirty="0">
              <a:solidFill>
                <a:schemeClr val="tx1"/>
              </a:solidFill>
              <a:effectLst/>
              <a:latin typeface="+mn-lt"/>
              <a:ea typeface="+mn-ea"/>
              <a:cs typeface="+mn-cs"/>
            </a:endParaRPr>
          </a:p>
          <a:p>
            <a:r>
              <a:rPr lang="de-DE" sz="1200" u="sng" kern="1200" dirty="0">
                <a:solidFill>
                  <a:schemeClr val="tx1"/>
                </a:solidFill>
                <a:effectLst/>
                <a:latin typeface="+mn-lt"/>
                <a:ea typeface="+mn-ea"/>
                <a:cs typeface="+mn-cs"/>
              </a:rPr>
              <a:t>Erforderlich:</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Begonnene oder abgeschlossene Berufsausbildung oder Studium (alle Fachsemester, alle Studienschwerpunkte - bevorzugt mit Medienbezug)</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Schulabsolvent*innen ohne Studium/Berufsausbildung können nur bei nachgewiesener Erfahrung im Bereich Journalismus und ersten Auslandserfahrungen bei der DW Akademie tätig werden</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Fortgeschrittene Englischkenntnisse  (C1-Niveau)</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Für Lateinamerika: Spanischkenntnisse (B2 - C1-Niveau)</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Journalistische Vorerfahrungen (z.B. in Form von Praktika oder Nebenjobs)</a:t>
            </a:r>
          </a:p>
          <a:p>
            <a:pPr marL="171450" lvl="0" indent="-171450">
              <a:buFont typeface="Arial" panose="020B0604020202020204" pitchFamily="34" charset="0"/>
              <a:buChar char="•"/>
            </a:pPr>
            <a:r>
              <a:rPr lang="de-DE" sz="1200" kern="1200" dirty="0">
                <a:solidFill>
                  <a:schemeClr val="tx1"/>
                </a:solidFill>
                <a:effectLst/>
                <a:latin typeface="+mn-lt"/>
                <a:ea typeface="+mn-ea"/>
                <a:cs typeface="+mn-cs"/>
              </a:rPr>
              <a:t>Grundkenntnisse im Bereich Journalismus, Medien, Kommunikation</a:t>
            </a:r>
          </a:p>
          <a:p>
            <a:pPr marL="171450" indent="-171450">
              <a:buFont typeface="Arial" panose="020B0604020202020204" pitchFamily="34" charset="0"/>
              <a:buChar char="•"/>
            </a:pPr>
            <a:endParaRPr lang="de-DE" sz="1200" b="1"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Einsatzregionen</a:t>
            </a:r>
            <a:r>
              <a:rPr lang="de-DE" sz="1200" b="1"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Die Deutsche Welle Akademie hat Einsatzstellen in Lateinamerika und Afrika. Sie stellt allerdings nur eine kleine Anzahl an kulturweit-Einsatzstellen.</a:t>
            </a:r>
          </a:p>
          <a:p>
            <a:endParaRPr lang="de-DE" sz="900" b="1" dirty="0">
              <a:latin typeface="Arial" panose="020B0604020202020204" pitchFamily="34" charset="0"/>
              <a:cs typeface="Arial" panose="020B0604020202020204" pitchFamily="34" charset="0"/>
            </a:endParaRPr>
          </a:p>
          <a:p>
            <a:endParaRPr lang="de-DE" sz="900" b="1" dirty="0">
              <a:latin typeface="Arial" panose="020B0604020202020204" pitchFamily="34" charset="0"/>
              <a:cs typeface="Arial" panose="020B0604020202020204" pitchFamily="34" charset="0"/>
            </a:endParaRPr>
          </a:p>
          <a:p>
            <a:endParaRPr lang="de-DE" sz="900" b="1" dirty="0">
              <a:latin typeface="Arial" panose="020B0604020202020204" pitchFamily="34" charset="0"/>
              <a:cs typeface="Arial" panose="020B0604020202020204" pitchFamily="34" charset="0"/>
            </a:endParaRPr>
          </a:p>
          <a:p>
            <a:pPr lvl="0"/>
            <a:endParaRPr lang="de-DE" sz="1100" kern="1200" dirty="0">
              <a:solidFill>
                <a:schemeClr val="tx1"/>
              </a:solidFill>
              <a:effectLst/>
              <a:latin typeface="+mn-lt"/>
              <a:ea typeface="+mn-ea"/>
              <a:cs typeface="+mn-cs"/>
            </a:endParaRPr>
          </a:p>
          <a:p>
            <a:r>
              <a:rPr lang="de-DE" sz="1100" kern="1200" dirty="0">
                <a:solidFill>
                  <a:schemeClr val="tx1"/>
                </a:solidFill>
                <a:effectLst/>
                <a:latin typeface="+mn-lt"/>
                <a:ea typeface="+mn-ea"/>
                <a:cs typeface="+mn-cs"/>
              </a:rPr>
              <a:t> </a:t>
            </a:r>
          </a:p>
          <a:p>
            <a:pPr marL="0" marR="0" lvl="0" indent="0" algn="l" defTabSz="910311"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19</a:t>
            </a:fld>
            <a:endParaRPr lang="de-DE" dirty="0"/>
          </a:p>
        </p:txBody>
      </p:sp>
    </p:spTree>
    <p:extLst>
      <p:ext uri="{BB962C8B-B14F-4D97-AF65-F5344CB8AC3E}">
        <p14:creationId xmlns:p14="http://schemas.microsoft.com/office/powerpoint/2010/main" val="4056175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171450" marR="0" lvl="0" indent="-1714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Vorstellung Person und Ablauf (Präsentation, danach Fragen &amp; Antworten)</a:t>
            </a:r>
          </a:p>
          <a:p>
            <a:pPr marL="171450" marR="0" lvl="0" indent="-1714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237748" indent="-237748">
              <a:spcAft>
                <a:spcPts val="600"/>
              </a:spcAft>
              <a:buFont typeface="Arial" panose="020B0604020202020204" pitchFamily="34" charset="0"/>
              <a:buChar char="•"/>
            </a:pPr>
            <a:r>
              <a:rPr lang="de-DE" sz="1200" dirty="0"/>
              <a:t>Was ist kulturweit?</a:t>
            </a:r>
          </a:p>
          <a:p>
            <a:pPr marL="237748" indent="-237748">
              <a:spcAft>
                <a:spcPts val="600"/>
              </a:spcAft>
              <a:buFont typeface="Arial" panose="020B0604020202020204" pitchFamily="34" charset="0"/>
              <a:buChar char="•"/>
            </a:pPr>
            <a:r>
              <a:rPr lang="de-DE" sz="1200" dirty="0"/>
              <a:t>Welche Voraussetzungen gibt es? </a:t>
            </a:r>
            <a:endParaRPr lang="de-DE" sz="1200" b="1" kern="1200" dirty="0">
              <a:solidFill>
                <a:schemeClr val="tx1"/>
              </a:solidFill>
              <a:latin typeface="+mn-lt"/>
              <a:ea typeface="+mn-ea"/>
              <a:cs typeface="+mn-cs"/>
            </a:endParaRPr>
          </a:p>
          <a:p>
            <a:pPr marL="237748" indent="-237748">
              <a:spcAft>
                <a:spcPts val="600"/>
              </a:spcAft>
              <a:buFont typeface="Arial" panose="020B0604020202020204" pitchFamily="34" charset="0"/>
              <a:buChar char="•"/>
            </a:pPr>
            <a:r>
              <a:rPr lang="de-DE" sz="1200" dirty="0"/>
              <a:t>Wohin geht die Reise?</a:t>
            </a:r>
          </a:p>
          <a:p>
            <a:pPr marL="237748" indent="-237748">
              <a:spcAft>
                <a:spcPts val="600"/>
              </a:spcAft>
              <a:buFont typeface="Arial" panose="020B0604020202020204" pitchFamily="34" charset="0"/>
              <a:buChar char="•"/>
            </a:pPr>
            <a:r>
              <a:rPr lang="de-DE" sz="1200" dirty="0"/>
              <a:t>Welche Partner gibt es?</a:t>
            </a:r>
          </a:p>
          <a:p>
            <a:pPr marL="237748" indent="-237748">
              <a:spcAft>
                <a:spcPts val="600"/>
              </a:spcAft>
              <a:buFont typeface="Arial" panose="020B0604020202020204" pitchFamily="34" charset="0"/>
              <a:buChar char="•"/>
            </a:pPr>
            <a:r>
              <a:rPr lang="de-DE" sz="1200" dirty="0"/>
              <a:t>Erfahrungsbericht</a:t>
            </a:r>
          </a:p>
          <a:p>
            <a:pPr marL="237748" indent="-237748">
              <a:spcAft>
                <a:spcPts val="600"/>
              </a:spcAft>
              <a:buFont typeface="Arial" panose="020B0604020202020204" pitchFamily="34" charset="0"/>
              <a:buChar char="•"/>
            </a:pPr>
            <a:r>
              <a:rPr lang="de-DE" sz="1200" dirty="0"/>
              <a:t>Zeitlicher Ablauf</a:t>
            </a:r>
          </a:p>
          <a:p>
            <a:pPr marL="237748" indent="-237748">
              <a:spcAft>
                <a:spcPts val="600"/>
              </a:spcAft>
              <a:buFont typeface="Arial" panose="020B0604020202020204" pitchFamily="34" charset="0"/>
              <a:buChar char="•"/>
            </a:pPr>
            <a:r>
              <a:rPr lang="de-DE" sz="1200" dirty="0"/>
              <a:t>Bewerbungstipps</a:t>
            </a:r>
          </a:p>
          <a:p>
            <a:pPr marL="237748" indent="-237748">
              <a:spcAft>
                <a:spcPts val="600"/>
              </a:spcAft>
              <a:buFont typeface="Arial" panose="020B0604020202020204" pitchFamily="34" charset="0"/>
              <a:buChar char="•"/>
            </a:pPr>
            <a:r>
              <a:rPr lang="de-DE" sz="1200" dirty="0"/>
              <a:t>Fragen &amp; Antworten</a:t>
            </a:r>
          </a:p>
          <a:p>
            <a:pPr marL="171450" marR="0" lvl="0" indent="-1714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2</a:t>
            </a:fld>
            <a:endParaRPr lang="de-DE" dirty="0"/>
          </a:p>
        </p:txBody>
      </p:sp>
    </p:spTree>
    <p:extLst>
      <p:ext uri="{BB962C8B-B14F-4D97-AF65-F5344CB8AC3E}">
        <p14:creationId xmlns:p14="http://schemas.microsoft.com/office/powerpoint/2010/main" val="2032128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endParaRPr lang="de-DE" sz="1100" b="0" dirty="0">
              <a:latin typeface="Arial" panose="020B0604020202020204" pitchFamily="34" charset="0"/>
              <a:cs typeface="Arial" panose="020B0604020202020204" pitchFamily="34" charset="0"/>
            </a:endParaRPr>
          </a:p>
          <a:p>
            <a:pPr lvl="0"/>
            <a:endParaRPr lang="de-DE" sz="1707" kern="1200" dirty="0">
              <a:solidFill>
                <a:schemeClr val="tx1"/>
              </a:solidFill>
              <a:effectLst/>
              <a:latin typeface="+mn-lt"/>
              <a:ea typeface="+mn-ea"/>
              <a:cs typeface="+mn-cs"/>
            </a:endParaRPr>
          </a:p>
          <a:p>
            <a:pPr lvl="0"/>
            <a:endParaRPr lang="de-DE" sz="1707" kern="1200" dirty="0">
              <a:solidFill>
                <a:schemeClr val="tx1"/>
              </a:solidFill>
              <a:effectLst/>
              <a:latin typeface="+mn-lt"/>
              <a:ea typeface="+mn-ea"/>
              <a:cs typeface="+mn-cs"/>
            </a:endParaRPr>
          </a:p>
          <a:p>
            <a:endParaRPr lang="de-DE" sz="1100" b="0" dirty="0">
              <a:latin typeface="Arial" panose="020B0604020202020204" pitchFamily="34" charset="0"/>
              <a:cs typeface="Arial" panose="020B0604020202020204" pitchFamily="34" charset="0"/>
            </a:endParaRPr>
          </a:p>
          <a:p>
            <a:endParaRPr lang="de-DE" b="0" dirty="0"/>
          </a:p>
          <a:p>
            <a:pPr marL="0" indent="0">
              <a:buFont typeface="Arial" panose="020B0604020202020204" pitchFamily="34" charset="0"/>
              <a:buNone/>
            </a:pPr>
            <a:endParaRPr lang="de-DE" b="0" dirty="0"/>
          </a:p>
        </p:txBody>
      </p:sp>
      <p:sp>
        <p:nvSpPr>
          <p:cNvPr id="4" name="Foliennummernplatzhalter 3"/>
          <p:cNvSpPr>
            <a:spLocks noGrp="1"/>
          </p:cNvSpPr>
          <p:nvPr>
            <p:ph type="sldNum" sz="quarter" idx="5"/>
          </p:nvPr>
        </p:nvSpPr>
        <p:spPr/>
        <p:txBody>
          <a:bodyPr/>
          <a:lstStyle/>
          <a:p>
            <a:fld id="{203910BB-1B9E-451D-919A-035FFE8AE227}" type="slidenum">
              <a:rPr lang="de-DE" smtClean="0"/>
              <a:t>20</a:t>
            </a:fld>
            <a:endParaRPr lang="de-DE"/>
          </a:p>
        </p:txBody>
      </p:sp>
    </p:spTree>
    <p:extLst>
      <p:ext uri="{BB962C8B-B14F-4D97-AF65-F5344CB8AC3E}">
        <p14:creationId xmlns:p14="http://schemas.microsoft.com/office/powerpoint/2010/main" val="1247347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endParaRPr lang="de-DE" sz="1100" b="0" dirty="0">
              <a:latin typeface="Arial" panose="020B0604020202020204" pitchFamily="34" charset="0"/>
              <a:cs typeface="Arial" panose="020B0604020202020204" pitchFamily="34" charset="0"/>
            </a:endParaRPr>
          </a:p>
          <a:p>
            <a:pPr lvl="0"/>
            <a:endParaRPr lang="de-DE" sz="1707" kern="1200" dirty="0">
              <a:solidFill>
                <a:schemeClr val="tx1"/>
              </a:solidFill>
              <a:effectLst/>
              <a:latin typeface="+mn-lt"/>
              <a:ea typeface="+mn-ea"/>
              <a:cs typeface="+mn-cs"/>
            </a:endParaRPr>
          </a:p>
          <a:p>
            <a:pPr lvl="0"/>
            <a:endParaRPr lang="de-DE" sz="1707" kern="1200" dirty="0">
              <a:solidFill>
                <a:schemeClr val="tx1"/>
              </a:solidFill>
              <a:effectLst/>
              <a:latin typeface="+mn-lt"/>
              <a:ea typeface="+mn-ea"/>
              <a:cs typeface="+mn-cs"/>
            </a:endParaRPr>
          </a:p>
          <a:p>
            <a:endParaRPr lang="de-DE" sz="1100" b="0" dirty="0">
              <a:latin typeface="Arial" panose="020B0604020202020204" pitchFamily="34" charset="0"/>
              <a:cs typeface="Arial" panose="020B0604020202020204" pitchFamily="34" charset="0"/>
            </a:endParaRPr>
          </a:p>
          <a:p>
            <a:endParaRPr lang="de-DE" b="0" dirty="0"/>
          </a:p>
          <a:p>
            <a:pPr marL="0" indent="0">
              <a:buFont typeface="Arial" panose="020B0604020202020204" pitchFamily="34" charset="0"/>
              <a:buNone/>
            </a:pPr>
            <a:endParaRPr lang="de-DE" b="0" dirty="0"/>
          </a:p>
        </p:txBody>
      </p:sp>
      <p:sp>
        <p:nvSpPr>
          <p:cNvPr id="4" name="Foliennummernplatzhalter 3"/>
          <p:cNvSpPr>
            <a:spLocks noGrp="1"/>
          </p:cNvSpPr>
          <p:nvPr>
            <p:ph type="sldNum" sz="quarter" idx="5"/>
          </p:nvPr>
        </p:nvSpPr>
        <p:spPr/>
        <p:txBody>
          <a:bodyPr/>
          <a:lstStyle/>
          <a:p>
            <a:fld id="{203910BB-1B9E-451D-919A-035FFE8AE227}" type="slidenum">
              <a:rPr lang="de-DE" smtClean="0"/>
              <a:t>21</a:t>
            </a:fld>
            <a:endParaRPr lang="de-DE"/>
          </a:p>
        </p:txBody>
      </p:sp>
    </p:spTree>
    <p:extLst>
      <p:ext uri="{BB962C8B-B14F-4D97-AF65-F5344CB8AC3E}">
        <p14:creationId xmlns:p14="http://schemas.microsoft.com/office/powerpoint/2010/main" val="3343326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endParaRPr lang="de-DE" dirty="0"/>
          </a:p>
          <a:p>
            <a:pPr marL="228600" indent="-228600">
              <a:buAutoNum type="arabicPeriod"/>
            </a:pPr>
            <a:r>
              <a:rPr lang="de-DE" dirty="0"/>
              <a:t>Januar: Fristgerechte Einreichung Bewerbung</a:t>
            </a:r>
          </a:p>
          <a:p>
            <a:pPr marL="228600" indent="-228600">
              <a:buAutoNum type="arabicPeriod"/>
            </a:pPr>
            <a:r>
              <a:rPr lang="de-DE" dirty="0"/>
              <a:t>Januar bis Februar: Vorauswahl kulturweit mit Unterstützung </a:t>
            </a:r>
          </a:p>
          <a:p>
            <a:pPr marL="228600" indent="-228600">
              <a:buAutoNum type="arabicPeriod"/>
            </a:pPr>
            <a:r>
              <a:rPr lang="de-DE" dirty="0"/>
              <a:t>Februar: Versand Zwischenbescheide (ja oder nein?), bei ja Weiterleitung Bewerbung an Partner, finale Auswahl durch PO</a:t>
            </a:r>
          </a:p>
          <a:p>
            <a:pPr marL="228600" indent="-228600">
              <a:buAutoNum type="arabicPeriod"/>
            </a:pPr>
            <a:r>
              <a:rPr lang="de-DE" dirty="0"/>
              <a:t>Februar – April: Auswahlgespräche mit Partnerorganisationen</a:t>
            </a:r>
          </a:p>
          <a:p>
            <a:pPr marL="228600" indent="-228600">
              <a:buAutoNum type="arabicPeriod"/>
            </a:pPr>
            <a:r>
              <a:rPr lang="de-DE" dirty="0"/>
              <a:t>April – Juni: Versand Bewerbungsbescheide</a:t>
            </a:r>
          </a:p>
          <a:p>
            <a:pPr marL="228600" indent="-228600">
              <a:buAutoNum type="arabicPeriod"/>
            </a:pPr>
            <a:r>
              <a:rPr lang="de-DE" dirty="0"/>
              <a:t>September: Vorbereitungsseminar</a:t>
            </a:r>
          </a:p>
          <a:p>
            <a:pPr marL="228600" indent="-228600">
              <a:buAutoNum type="arabicPeriod"/>
            </a:pPr>
            <a:r>
              <a:rPr lang="de-DE" dirty="0"/>
              <a:t>November: Zwischenseminar</a:t>
            </a:r>
          </a:p>
          <a:p>
            <a:pPr marL="228600" indent="-228600">
              <a:buAutoNum type="arabicPeriod"/>
            </a:pPr>
            <a:r>
              <a:rPr lang="de-DE" dirty="0"/>
              <a:t>Ende Februar/August: Nachbereitungsseminar</a:t>
            </a:r>
          </a:p>
          <a:p>
            <a:pPr marL="0" indent="0">
              <a:buNone/>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22</a:t>
            </a:fld>
            <a:endParaRPr lang="de-DE" dirty="0"/>
          </a:p>
        </p:txBody>
      </p:sp>
    </p:spTree>
    <p:extLst>
      <p:ext uri="{BB962C8B-B14F-4D97-AF65-F5344CB8AC3E}">
        <p14:creationId xmlns:p14="http://schemas.microsoft.com/office/powerpoint/2010/main" val="2077412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dirty="0">
                <a:latin typeface="Arial" panose="020B0604020202020204" pitchFamily="34" charset="0"/>
                <a:cs typeface="Arial" panose="020B0604020202020204" pitchFamily="34" charset="0"/>
              </a:rPr>
              <a:t>1. Passe ich zu kulturweit?</a:t>
            </a:r>
          </a:p>
          <a:p>
            <a:r>
              <a:rPr lang="de-DE" sz="1100" dirty="0">
                <a:latin typeface="Arial" panose="020B0604020202020204" pitchFamily="34" charset="0"/>
                <a:cs typeface="Arial" panose="020B0604020202020204" pitchFamily="34" charset="0"/>
              </a:rPr>
              <a:t>2. Passt kulturweit zu mir?</a:t>
            </a:r>
          </a:p>
          <a:p>
            <a:r>
              <a:rPr lang="de-DE" sz="1100" dirty="0">
                <a:latin typeface="Arial" panose="020B0604020202020204" pitchFamily="34" charset="0"/>
                <a:cs typeface="Arial" panose="020B0604020202020204" pitchFamily="34" charset="0"/>
              </a:rPr>
              <a:t>3. Vertraut machen mit dem Bewerbungsprozess….</a:t>
            </a:r>
          </a:p>
          <a:p>
            <a:endParaRPr lang="de-DE" sz="1100" dirty="0">
              <a:latin typeface="Arial" panose="020B0604020202020204" pitchFamily="34" charset="0"/>
              <a:cs typeface="Arial" panose="020B0604020202020204" pitchFamily="34" charset="0"/>
            </a:endParaRPr>
          </a:p>
          <a:p>
            <a:pPr marL="0" marR="0" lvl="0" indent="0" algn="l" defTabSz="910311" rtl="0" eaLnBrk="1" fontAlgn="auto" latinLnBrk="0" hangingPunct="1">
              <a:lnSpc>
                <a:spcPct val="100000"/>
              </a:lnSpc>
              <a:spcBef>
                <a:spcPts val="0"/>
              </a:spcBef>
              <a:spcAft>
                <a:spcPts val="0"/>
              </a:spcAft>
              <a:buClrTx/>
              <a:buSzTx/>
              <a:buFontTx/>
              <a:buNone/>
              <a:tabLst/>
              <a:defRPr/>
            </a:pPr>
            <a:r>
              <a:rPr lang="de-DE" sz="1100" dirty="0">
                <a:latin typeface="Arial" panose="020B0604020202020204" pitchFamily="34" charset="0"/>
                <a:cs typeface="Arial" panose="020B0604020202020204" pitchFamily="34" charset="0"/>
              </a:rPr>
              <a:t>Die Bewerbung erfolgt über ein Online-Portal, auf dem man sich registriert &gt; gelangt Website gelber Button</a:t>
            </a:r>
          </a:p>
          <a:p>
            <a:r>
              <a:rPr lang="de-DE" sz="1100" dirty="0">
                <a:latin typeface="Arial" panose="020B0604020202020204" pitchFamily="34" charset="0"/>
                <a:cs typeface="Arial" panose="020B0604020202020204" pitchFamily="34" charset="0"/>
              </a:rPr>
              <a:t> </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latin typeface="Arial" panose="020B0604020202020204" pitchFamily="34" charset="0"/>
                <a:cs typeface="Arial" panose="020B0604020202020204" pitchFamily="34" charset="0"/>
              </a:rPr>
              <a:t>Onlinemaske mit mehreren Schritten </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latin typeface="Arial" panose="020B0604020202020204" pitchFamily="34" charset="0"/>
                <a:cs typeface="Arial" panose="020B0604020202020204" pitchFamily="34" charset="0"/>
              </a:rPr>
              <a:t>3 Bestandteile (Stammdaten, Qualifikation (</a:t>
            </a:r>
            <a:r>
              <a:rPr lang="de-DE" sz="1100" dirty="0" err="1">
                <a:latin typeface="Arial" panose="020B0604020202020204" pitchFamily="34" charset="0"/>
                <a:cs typeface="Arial" panose="020B0604020202020204" pitchFamily="34" charset="0"/>
              </a:rPr>
              <a:t>schul</a:t>
            </a:r>
            <a:r>
              <a:rPr lang="de-DE" sz="1100" dirty="0">
                <a:latin typeface="Arial" panose="020B0604020202020204" pitchFamily="34" charset="0"/>
                <a:cs typeface="Arial" panose="020B0604020202020204" pitchFamily="34" charset="0"/>
              </a:rPr>
              <a:t>.  ggf. beruf. Ausbildung, Studium, Arbeitserfahrungen, IT/Sprach-Kenntnisse, Ehrenamt, int. Erfahrungen, Motivationsfragen) &gt; kein extra Lebenslauf</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latin typeface="Arial" panose="020B0604020202020204" pitchFamily="34" charset="0"/>
                <a:cs typeface="Arial" panose="020B0604020202020204" pitchFamily="34" charset="0"/>
              </a:rPr>
              <a:t>Wichtig: Angabe medizinischer Mehrbedarfe (damit Versicherung greift! Kühlkette Einsatzort, med. Infrastruktur)</a:t>
            </a:r>
          </a:p>
          <a:p>
            <a:pPr marL="650230" marR="0" lvl="1"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100" dirty="0">
              <a:latin typeface="Arial" panose="020B0604020202020204" pitchFamily="34" charset="0"/>
              <a:cs typeface="Arial" panose="020B0604020202020204" pitchFamily="34" charset="0"/>
            </a:endParaRP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latin typeface="Arial" panose="020B0604020202020204" pitchFamily="34" charset="0"/>
                <a:cs typeface="Arial" panose="020B0604020202020204" pitchFamily="34" charset="0"/>
              </a:rPr>
              <a:t>Zwischenstände können abgespeichert und später fortgesetzt werden</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dirty="0">
              <a:effectLst/>
              <a:latin typeface="Arial" panose="020B0604020202020204" pitchFamily="34" charset="0"/>
              <a:cs typeface="Arial" panose="020B0604020202020204" pitchFamily="34" charset="0"/>
            </a:endParaRP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effectLst/>
                <a:latin typeface="Arial" panose="020B0604020202020204" pitchFamily="34" charset="0"/>
                <a:cs typeface="Arial" panose="020B0604020202020204" pitchFamily="34" charset="0"/>
              </a:rPr>
              <a:t>Keine Bewerbung auf eine bestimmte Einsatzstellen oder -länder, aber: Angabe Präferenzen in Bezug auf Weltregionen und Partnerorganisationen</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dirty="0">
              <a:effectLst/>
              <a:latin typeface="Arial" panose="020B0604020202020204" pitchFamily="34" charset="0"/>
              <a:cs typeface="Arial" panose="020B0604020202020204" pitchFamily="34" charset="0"/>
            </a:endParaRP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dirty="0">
              <a:effectLst/>
              <a:latin typeface="Arial" panose="020B0604020202020204" pitchFamily="34" charset="0"/>
              <a:cs typeface="Arial" panose="020B0604020202020204" pitchFamily="34" charset="0"/>
            </a:endParaRP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effectLst/>
                <a:latin typeface="Arial" panose="020B0604020202020204" pitchFamily="34" charset="0"/>
                <a:cs typeface="Arial" panose="020B0604020202020204" pitchFamily="34" charset="0"/>
              </a:rPr>
              <a:t>Angabe 6 und 12 Monate erhöht Chance Platz zu bekommen</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effectLst/>
                <a:latin typeface="Arial" panose="020B0604020202020204" pitchFamily="34" charset="0"/>
                <a:cs typeface="Arial" panose="020B0604020202020204" pitchFamily="34" charset="0"/>
              </a:rPr>
              <a:t>Keine Bewerbung zu zweit möglich</a:t>
            </a:r>
          </a:p>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a:t>Erneute Bewerbung möglich! </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1100" dirty="0">
              <a:effectLst/>
              <a:latin typeface="Arial" panose="020B0604020202020204" pitchFamily="34" charset="0"/>
              <a:cs typeface="Arial" panose="020B0604020202020204" pitchFamily="34" charset="0"/>
            </a:endParaRPr>
          </a:p>
          <a:p>
            <a:pPr marL="0" marR="0" lvl="0" indent="0" algn="l" defTabSz="1300460" rtl="0" eaLnBrk="1" fontAlgn="auto" latinLnBrk="0" hangingPunct="1">
              <a:lnSpc>
                <a:spcPct val="100000"/>
              </a:lnSpc>
              <a:spcBef>
                <a:spcPts val="0"/>
              </a:spcBef>
              <a:spcAft>
                <a:spcPts val="0"/>
              </a:spcAft>
              <a:buClrTx/>
              <a:buSzTx/>
              <a:buFontTx/>
              <a:buNone/>
              <a:tabLst/>
              <a:defRPr/>
            </a:pPr>
            <a:r>
              <a:rPr lang="de-DE" sz="1100" dirty="0">
                <a:latin typeface="Arial" panose="020B0604020202020204" pitchFamily="34" charset="0"/>
                <a:cs typeface="Arial" panose="020B0604020202020204" pitchFamily="34" charset="0"/>
              </a:rPr>
              <a:t>Gerne in Online-Bewerbung mitteilen oder direkt vor Bewerbung mit uns in Kontakt treten, wenn:</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1100" dirty="0">
              <a:latin typeface="Arial" panose="020B0604020202020204" pitchFamily="34" charset="0"/>
              <a:cs typeface="Arial" panose="020B0604020202020204" pitchFamily="34" charset="0"/>
            </a:endParaRPr>
          </a:p>
          <a:p>
            <a:pPr marL="171450" marR="0" lvl="0" indent="-1714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dirty="0">
                <a:latin typeface="Arial" panose="020B0604020202020204" pitchFamily="34" charset="0"/>
                <a:cs typeface="Arial" panose="020B0604020202020204" pitchFamily="34" charset="0"/>
              </a:rPr>
              <a:t>Beeinträchtigung, Behinderung oder chronischen Erkrankung, die besondere Anforderungen an deinen Einsatzort stellt.</a:t>
            </a:r>
            <a:endParaRPr lang="de-DE" baseline="0" dirty="0"/>
          </a:p>
          <a:p>
            <a:pPr marL="171450" indent="-171450">
              <a:buFont typeface="Arial" panose="020B0604020202020204" pitchFamily="34" charset="0"/>
              <a:buChar char="•"/>
            </a:pPr>
            <a:r>
              <a:rPr lang="de-DE" dirty="0">
                <a:effectLst/>
              </a:rPr>
              <a:t>Bedenken um Sicherheit in gewissen Ländern aufgrund von persönlichen Diskriminierungserfahrungen oder –sorgen (z.B. im Hinblick auf sexuelle Orientierung, Geschlechtsidentität, Religionszugehörigkeit, Migrations- und oder Fluchterfahrung etc.) </a:t>
            </a:r>
          </a:p>
          <a:p>
            <a:pPr marL="171450" indent="-171450">
              <a:buFont typeface="Arial" panose="020B0604020202020204" pitchFamily="34" charset="0"/>
              <a:buChar char="•"/>
            </a:pPr>
            <a:endParaRPr lang="de-DE" dirty="0">
              <a:effectLst/>
            </a:endParaRPr>
          </a:p>
          <a:p>
            <a:pPr marL="0" indent="0">
              <a:buFont typeface="Arial" panose="020B0604020202020204" pitchFamily="34" charset="0"/>
              <a:buNone/>
            </a:pPr>
            <a:r>
              <a:rPr lang="de-DE" dirty="0">
                <a:effectLst/>
              </a:rPr>
              <a:t>&gt; Deine Angaben werden vertraulich behandelt und führen in keinem Fall zu Nachteilen oder zum Ausschluss vom Bewerbungsverfahren.</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baseline="0" dirty="0"/>
          </a:p>
          <a:p>
            <a:r>
              <a:rPr lang="de-DE" baseline="0" dirty="0"/>
              <a:t>Stadt/ländlich bzw. Kleinstadt/Egal (Naturstellen in ländlichen Regionen)</a:t>
            </a:r>
          </a:p>
          <a:p>
            <a:r>
              <a:rPr lang="de-DE" baseline="0" dirty="0"/>
              <a:t>Bevorzugte Einsatzbereiche / Organisationen / Interessen / Motivation / Medizinische Auskunft</a:t>
            </a:r>
          </a:p>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23</a:t>
            </a:fld>
            <a:endParaRPr lang="de-DE" dirty="0"/>
          </a:p>
        </p:txBody>
      </p:sp>
    </p:spTree>
    <p:extLst>
      <p:ext uri="{BB962C8B-B14F-4D97-AF65-F5344CB8AC3E}">
        <p14:creationId xmlns:p14="http://schemas.microsoft.com/office/powerpoint/2010/main" val="1089120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Tips&amp;Tricks</a:t>
            </a:r>
            <a:r>
              <a:rPr lang="de-DE" dirty="0"/>
              <a:t>:</a:t>
            </a:r>
          </a:p>
          <a:p>
            <a:endParaRPr lang="de-DE" dirty="0"/>
          </a:p>
          <a:p>
            <a:pPr marL="171450" indent="-171450">
              <a:buFont typeface="Arial" panose="020B0604020202020204" pitchFamily="34" charset="0"/>
              <a:buChar char="•"/>
            </a:pPr>
            <a:r>
              <a:rPr lang="de-DE" dirty="0"/>
              <a:t>Bewerbungsportal meldet sich nach einiger Zeit automatisch ab &gt; daher am besten Freitextfragen in Word kopieren und später einfügen</a:t>
            </a:r>
          </a:p>
          <a:p>
            <a:pPr marL="171450" indent="-171450">
              <a:buFont typeface="Arial" panose="020B0604020202020204" pitchFamily="34" charset="0"/>
              <a:buChar char="•"/>
            </a:pPr>
            <a:r>
              <a:rPr lang="de-DE" dirty="0"/>
              <a:t>Nutzt die Zeichenzahl, erzählt uns von euch!</a:t>
            </a:r>
          </a:p>
          <a:p>
            <a:pPr marL="171450" indent="-171450">
              <a:buFont typeface="Arial" panose="020B0604020202020204" pitchFamily="34" charset="0"/>
              <a:buChar char="•"/>
            </a:pPr>
            <a:r>
              <a:rPr lang="de-DE" dirty="0"/>
              <a:t>Bewerbung rechtzeitig anfangen</a:t>
            </a:r>
          </a:p>
          <a:p>
            <a:pPr marL="171450" indent="-171450">
              <a:buFont typeface="Arial" panose="020B0604020202020204" pitchFamily="34" charset="0"/>
              <a:buChar char="•"/>
            </a:pPr>
            <a:r>
              <a:rPr lang="de-DE" dirty="0"/>
              <a:t>Lest Informationstexte aufmerksam durch</a:t>
            </a:r>
          </a:p>
          <a:p>
            <a:pPr marL="171450" indent="-171450">
              <a:buFont typeface="Arial" panose="020B0604020202020204" pitchFamily="34" charset="0"/>
              <a:buChar char="•"/>
            </a:pPr>
            <a:r>
              <a:rPr lang="de-DE" dirty="0"/>
              <a:t>Angabe hohes bis mittleres Interesse für mehrere Partner und Regionen, wir vermitteln nicht nach Ländern sondern Weltregionen</a:t>
            </a:r>
          </a:p>
          <a:p>
            <a:endParaRPr lang="de-DE" dirty="0"/>
          </a:p>
          <a:p>
            <a:endParaRPr lang="de-DE" dirty="0"/>
          </a:p>
          <a:p>
            <a:r>
              <a:rPr lang="de-DE" dirty="0"/>
              <a:t>Mentoring:</a:t>
            </a:r>
          </a:p>
          <a:p>
            <a:pPr marL="0" marR="0" lvl="0" indent="0" algn="l" defTabSz="910311" rtl="0" eaLnBrk="1" fontAlgn="auto" latinLnBrk="0" hangingPunct="1">
              <a:lnSpc>
                <a:spcPct val="100000"/>
              </a:lnSpc>
              <a:spcBef>
                <a:spcPts val="0"/>
              </a:spcBef>
              <a:spcAft>
                <a:spcPts val="0"/>
              </a:spcAft>
              <a:buClrTx/>
              <a:buSzTx/>
              <a:buFontTx/>
              <a:buNone/>
              <a:tabLst/>
              <a:defRPr/>
            </a:pPr>
            <a:r>
              <a:rPr lang="de-DE" sz="1100" b="0" i="0" u="none" strike="noStrike" kern="1200" dirty="0">
                <a:solidFill>
                  <a:schemeClr val="tx1"/>
                </a:solidFill>
                <a:effectLst/>
                <a:latin typeface="Times New Roman" pitchFamily="18" charset="0"/>
                <a:ea typeface="ＭＳ Ｐゴシック" charset="0"/>
                <a:cs typeface="Arial" charset="0"/>
              </a:rPr>
              <a:t>Die Auswahl der tatsächlichen Unterstützungsleistung ist selbstverständlich von den Bedarfen der Mentees abhängig und sollte im Rahmen der Zielgespräche in der ersten Mentoring-Sitzung definiert werden.</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24</a:t>
            </a:fld>
            <a:endParaRPr lang="de-DE" dirty="0"/>
          </a:p>
        </p:txBody>
      </p:sp>
    </p:spTree>
    <p:extLst>
      <p:ext uri="{BB962C8B-B14F-4D97-AF65-F5344CB8AC3E}">
        <p14:creationId xmlns:p14="http://schemas.microsoft.com/office/powerpoint/2010/main" val="116092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98475" y="1241425"/>
            <a:ext cx="5800725" cy="3349625"/>
          </a:xfrm>
        </p:spPr>
      </p:sp>
      <p:sp>
        <p:nvSpPr>
          <p:cNvPr id="3" name="Notizenplatzhalter 2"/>
          <p:cNvSpPr>
            <a:spLocks noGrp="1"/>
          </p:cNvSpPr>
          <p:nvPr>
            <p:ph type="body" idx="1"/>
          </p:nvPr>
        </p:nvSpPr>
        <p:spPr/>
        <p:txBody>
          <a:bodyPr/>
          <a:lstStyle/>
          <a:p>
            <a:r>
              <a:rPr lang="de-DE" sz="1800" b="0" baseline="0" dirty="0">
                <a:latin typeface="Arial" panose="020B0604020202020204" pitchFamily="34" charset="0"/>
                <a:cs typeface="Arial" panose="020B0604020202020204" pitchFamily="34" charset="0"/>
              </a:rPr>
              <a:t>Wir freuen uns auf deine/eure Bewerbung(en)!</a:t>
            </a:r>
            <a:endParaRPr lang="de-DE" sz="1800" b="0" dirty="0">
              <a:latin typeface="Arial" panose="020B0604020202020204" pitchFamily="34" charset="0"/>
              <a:cs typeface="Arial" panose="020B0604020202020204" pitchFamily="34" charset="0"/>
            </a:endParaRPr>
          </a:p>
          <a:p>
            <a:endParaRPr lang="de-DE" sz="1800"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03910BB-1B9E-451D-919A-035FFE8AE227}" type="slidenum">
              <a:rPr lang="de-DE" smtClean="0"/>
              <a:t>25</a:t>
            </a:fld>
            <a:endParaRPr lang="de-DE" dirty="0"/>
          </a:p>
        </p:txBody>
      </p:sp>
    </p:spTree>
    <p:extLst>
      <p:ext uri="{BB962C8B-B14F-4D97-AF65-F5344CB8AC3E}">
        <p14:creationId xmlns:p14="http://schemas.microsoft.com/office/powerpoint/2010/main" val="3920277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Wie informiere ich mich über kulturweit?</a:t>
            </a:r>
          </a:p>
          <a:p>
            <a:endParaRPr lang="de-DE" sz="1200" kern="1200" dirty="0">
              <a:solidFill>
                <a:schemeClr val="tx1"/>
              </a:solidFill>
              <a:effectLst/>
              <a:latin typeface="+mn-lt"/>
              <a:ea typeface="+mn-ea"/>
              <a:cs typeface="+mn-cs"/>
            </a:endParaRPr>
          </a:p>
          <a:p>
            <a:pPr marL="396278" indent="-396278">
              <a:buFont typeface="Arial" panose="020B0604020202020204" pitchFamily="34" charset="0"/>
              <a:buChar char="•"/>
            </a:pPr>
            <a:r>
              <a:rPr lang="de-DE" sz="1200" dirty="0"/>
              <a:t>Regelmäßige Online-Infoabende via Zoom auf Website (Kalender)</a:t>
            </a:r>
          </a:p>
          <a:p>
            <a:pPr marL="396278" indent="-396278">
              <a:buFont typeface="Arial" panose="020B0604020202020204" pitchFamily="34" charset="0"/>
              <a:buChar char="•"/>
            </a:pPr>
            <a:endParaRPr lang="de-DE" sz="1200" dirty="0"/>
          </a:p>
          <a:p>
            <a:pPr marL="396278" indent="-396278">
              <a:buFont typeface="Arial" panose="020B0604020202020204" pitchFamily="34" charset="0"/>
              <a:buChar char="•"/>
            </a:pPr>
            <a:r>
              <a:rPr lang="de-DE" sz="1200" dirty="0"/>
              <a:t>Website: </a:t>
            </a:r>
            <a:r>
              <a:rPr lang="de-DE" sz="1200" dirty="0">
                <a:hlinkClick r:id="rId3"/>
              </a:rPr>
              <a:t>www.kulturweit.de</a:t>
            </a:r>
            <a:r>
              <a:rPr lang="de-DE" sz="1200" dirty="0"/>
              <a:t> </a:t>
            </a:r>
          </a:p>
          <a:p>
            <a:pPr marL="396278" indent="-396278">
              <a:buFont typeface="Arial" panose="020B0604020202020204" pitchFamily="34" charset="0"/>
              <a:buChar char="•"/>
            </a:pPr>
            <a:r>
              <a:rPr lang="de-DE" sz="1200" dirty="0"/>
              <a:t>Erfahrungsberichte: https://www.kulturweit.de/programm/einsatzstellen/kirgisistan/daad-informationszentrum-bischkek</a:t>
            </a:r>
          </a:p>
          <a:p>
            <a:pPr marL="396278" indent="-396278">
              <a:buFont typeface="Arial" panose="020B0604020202020204" pitchFamily="34" charset="0"/>
              <a:buChar char="•"/>
            </a:pPr>
            <a:r>
              <a:rPr lang="de-DE" sz="1200" dirty="0"/>
              <a:t>kulturweit Magazin: https://www.kulturweit.de/sites/default/files/kulturweit-magazin-2022-2023.pdf</a:t>
            </a:r>
          </a:p>
          <a:p>
            <a:pPr marL="396278" indent="-396278">
              <a:buFont typeface="Arial" panose="020B0604020202020204" pitchFamily="34" charset="0"/>
              <a:buChar char="•"/>
            </a:pPr>
            <a:r>
              <a:rPr lang="de-DE" sz="1200" dirty="0"/>
              <a:t>FAQs: </a:t>
            </a:r>
            <a:r>
              <a:rPr lang="de-DE" sz="1200" u="sng" dirty="0">
                <a:hlinkClick r:id="rId4"/>
              </a:rPr>
              <a:t>https://www.kulturweit.de/programm/faqs</a:t>
            </a:r>
            <a:endParaRPr lang="de-DE" sz="1200" u="sng" dirty="0"/>
          </a:p>
          <a:p>
            <a:endParaRPr lang="de-DE" sz="1200" dirty="0"/>
          </a:p>
          <a:p>
            <a:pPr marL="396278" indent="-396278">
              <a:buFont typeface="Arial" panose="020B0604020202020204" pitchFamily="34" charset="0"/>
              <a:buChar char="•"/>
            </a:pPr>
            <a:r>
              <a:rPr lang="de-DE" sz="1200" dirty="0"/>
              <a:t>Instagram: @kulturweit </a:t>
            </a:r>
          </a:p>
          <a:p>
            <a:pPr marL="396278" indent="-396278">
              <a:buFont typeface="Arial" panose="020B0604020202020204" pitchFamily="34" charset="0"/>
              <a:buChar char="•"/>
            </a:pPr>
            <a:r>
              <a:rPr lang="de-DE" sz="1200" dirty="0"/>
              <a:t>Facebook: @Freiwilligendienst kulturweit</a:t>
            </a:r>
          </a:p>
          <a:p>
            <a:pPr marL="396278" indent="-396278">
              <a:buFont typeface="Arial" panose="020B0604020202020204" pitchFamily="34" charset="0"/>
              <a:buChar char="•"/>
            </a:pPr>
            <a:r>
              <a:rPr lang="de-DE" sz="1200" dirty="0" err="1"/>
              <a:t>flickr</a:t>
            </a:r>
            <a:r>
              <a:rPr lang="de-DE" sz="1200" dirty="0"/>
              <a:t>: </a:t>
            </a:r>
            <a:r>
              <a:rPr lang="de-DE" sz="1200" u="sng" dirty="0">
                <a:hlinkClick r:id="rId5"/>
              </a:rPr>
              <a:t>https://www.flickr.com/photos/kulturweit/</a:t>
            </a:r>
            <a:endParaRPr lang="de-DE" sz="1200" u="sng" dirty="0"/>
          </a:p>
          <a:p>
            <a:pPr marL="0" indent="0">
              <a:buFont typeface="Arial" panose="020B0604020202020204" pitchFamily="34" charset="0"/>
              <a:buNone/>
            </a:pPr>
            <a:endParaRPr lang="de-DE" sz="1200" u="sng" dirty="0"/>
          </a:p>
          <a:p>
            <a:pPr marL="396278" indent="-396278">
              <a:buFont typeface="Arial" panose="020B0604020202020204" pitchFamily="34" charset="0"/>
              <a:buChar char="•"/>
            </a:pPr>
            <a:r>
              <a:rPr lang="de-DE" sz="1200" dirty="0"/>
              <a:t>kulturweit-Blog (Erfahrungsberichte): </a:t>
            </a:r>
            <a:r>
              <a:rPr lang="de-DE" sz="1200" u="sng" dirty="0">
                <a:hlinkClick r:id="rId6" tooltip="https://kulturweit.blog/"/>
              </a:rPr>
              <a:t>https://kulturweit.blog/</a:t>
            </a:r>
            <a:endParaRPr lang="de-DE" sz="1200" u="sng" dirty="0"/>
          </a:p>
          <a:p>
            <a:pPr marL="396278" indent="-396278">
              <a:buFont typeface="Arial" panose="020B0604020202020204" pitchFamily="34" charset="0"/>
              <a:buChar char="•"/>
            </a:pPr>
            <a:r>
              <a:rPr lang="de-DE" sz="1200" u="none" dirty="0"/>
              <a:t>Newsletter (Fristen, Fakten, Erfahrungsberichte): </a:t>
            </a:r>
            <a:r>
              <a:rPr lang="de-DE" dirty="0"/>
              <a:t>https://www.kulturweit.de/presse/newsletter</a:t>
            </a:r>
          </a:p>
          <a:p>
            <a:pPr marL="396278" indent="-396278">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26</a:t>
            </a:fld>
            <a:endParaRPr lang="de-DE" dirty="0"/>
          </a:p>
        </p:txBody>
      </p:sp>
    </p:spTree>
    <p:extLst>
      <p:ext uri="{BB962C8B-B14F-4D97-AF65-F5344CB8AC3E}">
        <p14:creationId xmlns:p14="http://schemas.microsoft.com/office/powerpoint/2010/main" val="233255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a:defRPr/>
            </a:pPr>
            <a:r>
              <a:rPr lang="de-DE" dirty="0"/>
              <a:t>Bei Fragen könnt ihr uns gerne kontaktieren per Mail / Telefon</a:t>
            </a:r>
          </a:p>
          <a:p>
            <a:pPr>
              <a:defRPr/>
            </a:pPr>
            <a:endParaRPr lang="de-DE" dirty="0"/>
          </a:p>
          <a:p>
            <a:pPr marL="0" marR="0" lvl="0" indent="0" algn="l" defTabSz="1300460" rtl="0" eaLnBrk="1" fontAlgn="auto" latinLnBrk="0" hangingPunct="1">
              <a:lnSpc>
                <a:spcPct val="100000"/>
              </a:lnSpc>
              <a:spcBef>
                <a:spcPts val="0"/>
              </a:spcBef>
              <a:spcAft>
                <a:spcPts val="0"/>
              </a:spcAft>
              <a:buClrTx/>
              <a:buSzTx/>
              <a:buFontTx/>
              <a:buNone/>
              <a:tabLst/>
              <a:defRPr/>
            </a:pPr>
            <a:r>
              <a:rPr lang="de-DE" dirty="0"/>
              <a:t>WICHTIG:</a:t>
            </a:r>
            <a:r>
              <a:rPr lang="de-DE" baseline="0" dirty="0"/>
              <a:t> Unsere Hotline ist von Montag bis Freitag von 10:00 bis 15:00 Uhr geschaltet/erreichbar.</a:t>
            </a:r>
            <a:r>
              <a:rPr lang="de-DE" b="1" baseline="0" dirty="0"/>
              <a:t> Ihr könnt uns auch gerne eine Email an kontakt@kulturweit.de mit eurem Anliegen schreiben, wir versuchen zeitnah zu antworten.</a:t>
            </a:r>
            <a:endParaRPr lang="de-DE" b="1" dirty="0"/>
          </a:p>
          <a:p>
            <a:pPr>
              <a:defRPr/>
            </a:pPr>
            <a:endParaRPr lang="de-DE" dirty="0"/>
          </a:p>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27</a:t>
            </a:fld>
            <a:endParaRPr lang="de-DE" dirty="0"/>
          </a:p>
        </p:txBody>
      </p:sp>
    </p:spTree>
    <p:extLst>
      <p:ext uri="{BB962C8B-B14F-4D97-AF65-F5344CB8AC3E}">
        <p14:creationId xmlns:p14="http://schemas.microsoft.com/office/powerpoint/2010/main" val="3890683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r>
              <a:rPr lang="de-DE" sz="1800" b="0" baseline="0" dirty="0">
                <a:latin typeface="Arial" panose="020B0604020202020204" pitchFamily="34" charset="0"/>
                <a:cs typeface="Arial" panose="020B0604020202020204" pitchFamily="34" charset="0"/>
              </a:rPr>
              <a:t>Am Ende: Verabschiedung!</a:t>
            </a:r>
          </a:p>
          <a:p>
            <a:r>
              <a:rPr lang="de-DE" sz="1800" b="0" dirty="0">
                <a:latin typeface="Arial" panose="020B0604020202020204" pitchFamily="34" charset="0"/>
                <a:cs typeface="Arial" panose="020B0604020202020204" pitchFamily="34" charset="0"/>
              </a:rPr>
              <a:t>Vielen Dank für eure Teilnahme und Aufmerksamkeit.</a:t>
            </a:r>
            <a:endParaRPr lang="de-DE" sz="1800" b="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Terminhinweis: Informationsveranstaltung finden alle 2 Wochen mittwochs statt. </a:t>
            </a:r>
          </a:p>
          <a:p>
            <a:endParaRPr lang="de-DE" sz="1800" b="0" baseline="0" dirty="0">
              <a:latin typeface="Arial" panose="020B0604020202020204" pitchFamily="34" charset="0"/>
              <a:cs typeface="Arial" panose="020B0604020202020204" pitchFamily="34" charset="0"/>
            </a:endParaRPr>
          </a:p>
          <a:p>
            <a:r>
              <a:rPr lang="de-DE" sz="1800" b="0" baseline="0" dirty="0">
                <a:latin typeface="Arial" panose="020B0604020202020204" pitchFamily="34" charset="0"/>
                <a:cs typeface="Arial" panose="020B0604020202020204" pitchFamily="34" charset="0"/>
              </a:rPr>
              <a:t>Wir freuen uns auf deine/eure Bewerbung(en)!</a:t>
            </a:r>
            <a:endParaRPr lang="de-DE" sz="1800" b="0" dirty="0">
              <a:latin typeface="Arial" panose="020B0604020202020204" pitchFamily="34" charset="0"/>
              <a:cs typeface="Arial" panose="020B0604020202020204" pitchFamily="34" charset="0"/>
            </a:endParaRPr>
          </a:p>
          <a:p>
            <a:endParaRPr lang="de-DE" sz="1800" b="0" dirty="0">
              <a:latin typeface="Arial" panose="020B0604020202020204" pitchFamily="34" charset="0"/>
              <a:cs typeface="Arial" panose="020B0604020202020204" pitchFamily="34" charset="0"/>
            </a:endParaRPr>
          </a:p>
          <a:p>
            <a:r>
              <a:rPr lang="de-DE" sz="1800" b="0" dirty="0">
                <a:latin typeface="Arial" panose="020B0604020202020204" pitchFamily="34" charset="0"/>
                <a:cs typeface="Arial" panose="020B0604020202020204" pitchFamily="34" charset="0"/>
              </a:rPr>
              <a:t>Überleitung</a:t>
            </a:r>
            <a:r>
              <a:rPr lang="de-DE" sz="1800" b="0" baseline="0" dirty="0">
                <a:latin typeface="Arial" panose="020B0604020202020204" pitchFamily="34" charset="0"/>
                <a:cs typeface="Arial" panose="020B0604020202020204" pitchFamily="34" charset="0"/>
              </a:rPr>
              <a:t> zum Format „Fragen &amp; Antworten“</a:t>
            </a:r>
          </a:p>
          <a:p>
            <a:r>
              <a:rPr lang="de-DE" sz="1800" b="0" baseline="0" dirty="0">
                <a:latin typeface="Arial" panose="020B0604020202020204" pitchFamily="34" charset="0"/>
                <a:cs typeface="Arial" panose="020B0604020202020204" pitchFamily="34" charset="0"/>
              </a:rPr>
              <a:t>Fragen können im F&amp;A gestellt werden, Fragen können auch anonym gestellt werden.</a:t>
            </a:r>
          </a:p>
          <a:p>
            <a:r>
              <a:rPr lang="de-DE" sz="1800" b="0" baseline="0" dirty="0">
                <a:latin typeface="Arial" panose="020B0604020202020204" pitchFamily="34" charset="0"/>
                <a:cs typeface="Arial" panose="020B0604020202020204" pitchFamily="34" charset="0"/>
              </a:rPr>
              <a:t>Fragen können durch „liken“ priorisiert werden</a:t>
            </a:r>
          </a:p>
          <a:p>
            <a:r>
              <a:rPr lang="de-DE" sz="1800" b="0" baseline="0" dirty="0">
                <a:latin typeface="Arial" panose="020B0604020202020204" pitchFamily="34" charset="0"/>
                <a:cs typeface="Arial" panose="020B0604020202020204" pitchFamily="34" charset="0"/>
              </a:rPr>
              <a:t>Wir haben genügend Zeit für Fragen (bis 20:30 Uhr)</a:t>
            </a:r>
          </a:p>
          <a:p>
            <a:r>
              <a:rPr lang="de-DE" sz="1800" b="0" baseline="0" dirty="0">
                <a:latin typeface="Arial" panose="020B0604020202020204" pitchFamily="34" charset="0"/>
                <a:cs typeface="Arial" panose="020B0604020202020204" pitchFamily="34" charset="0"/>
              </a:rPr>
              <a:t>Ansonsten können auch Fragen jederzeit per Email an kontakt@kulturweit.de gestellt werden</a:t>
            </a:r>
          </a:p>
        </p:txBody>
      </p:sp>
      <p:sp>
        <p:nvSpPr>
          <p:cNvPr id="4" name="Foliennummernplatzhalter 3"/>
          <p:cNvSpPr>
            <a:spLocks noGrp="1"/>
          </p:cNvSpPr>
          <p:nvPr>
            <p:ph type="sldNum" sz="quarter" idx="5"/>
          </p:nvPr>
        </p:nvSpPr>
        <p:spPr/>
        <p:txBody>
          <a:bodyPr/>
          <a:lstStyle/>
          <a:p>
            <a:fld id="{203910BB-1B9E-451D-919A-035FFE8AE227}" type="slidenum">
              <a:rPr lang="de-DE" smtClean="0"/>
              <a:t>28</a:t>
            </a:fld>
            <a:endParaRPr lang="de-DE" dirty="0"/>
          </a:p>
        </p:txBody>
      </p:sp>
    </p:spTree>
    <p:extLst>
      <p:ext uri="{BB962C8B-B14F-4D97-AF65-F5344CB8AC3E}">
        <p14:creationId xmlns:p14="http://schemas.microsoft.com/office/powerpoint/2010/main" val="2451227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defRPr/>
            </a:pPr>
            <a:r>
              <a:rPr lang="de-DE" sz="1100" dirty="0">
                <a:latin typeface="Arial" panose="020B0604020202020204" pitchFamily="34" charset="0"/>
                <a:cs typeface="Arial" panose="020B0604020202020204" pitchFamily="34" charset="0"/>
              </a:rPr>
              <a:t>zwei Programmlinien</a:t>
            </a:r>
          </a:p>
          <a:p>
            <a:pPr marL="0" indent="0">
              <a:buFont typeface="Arial" panose="020B0604020202020204" pitchFamily="34" charset="0"/>
              <a:buNone/>
              <a:defRPr/>
            </a:pPr>
            <a:endParaRPr lang="de-DE" sz="1100" dirty="0">
              <a:latin typeface="Arial" panose="020B0604020202020204" pitchFamily="34" charset="0"/>
              <a:cs typeface="Arial" panose="020B0604020202020204" pitchFamily="34" charset="0"/>
            </a:endParaRPr>
          </a:p>
          <a:p>
            <a:pPr marL="165415" indent="-165415">
              <a:buFont typeface="Arial" panose="020B0604020202020204" pitchFamily="34" charset="0"/>
              <a:buChar char="•"/>
              <a:defRPr/>
            </a:pPr>
            <a:r>
              <a:rPr lang="de-DE" sz="1100" dirty="0">
                <a:latin typeface="Arial" panose="020B0604020202020204" pitchFamily="34" charset="0"/>
                <a:cs typeface="Arial" panose="020B0604020202020204" pitchFamily="34" charset="0"/>
              </a:rPr>
              <a:t>gestartet mit FWD 2009, Incoming seit 2015</a:t>
            </a:r>
          </a:p>
          <a:p>
            <a:pPr marL="165415" indent="-165415">
              <a:buFont typeface="Arial" panose="020B0604020202020204" pitchFamily="34" charset="0"/>
              <a:buChar char="•"/>
              <a:defRPr/>
            </a:pPr>
            <a:endParaRPr lang="de-DE" sz="1100" dirty="0">
              <a:latin typeface="Arial" panose="020B0604020202020204" pitchFamily="34" charset="0"/>
              <a:cs typeface="Arial" panose="020B0604020202020204" pitchFamily="34" charset="0"/>
            </a:endParaRPr>
          </a:p>
          <a:p>
            <a:pPr marL="165415" indent="-165415">
              <a:buFont typeface="Arial" panose="020B0604020202020204" pitchFamily="34" charset="0"/>
              <a:buChar char="•"/>
              <a:defRPr/>
            </a:pPr>
            <a:r>
              <a:rPr lang="de-DE" sz="1100" kern="1200" dirty="0">
                <a:solidFill>
                  <a:schemeClr val="tx1"/>
                </a:solidFill>
                <a:effectLst/>
                <a:latin typeface="Arial" panose="020B0604020202020204" pitchFamily="34" charset="0"/>
                <a:ea typeface="ＭＳ Ｐゴシック" charset="0"/>
                <a:cs typeface="Arial" panose="020B0604020202020204" pitchFamily="34" charset="0"/>
              </a:rPr>
              <a:t>Incoming bietet Menschen aus dem Ausland (Länder der MENA Region und Subsahara Afrika) die Möglichkeit einer dreimonatigen Hospitation in Bildungs- und Kultureinrichtungen in Deutschland. </a:t>
            </a:r>
            <a:endParaRPr lang="de-DE" sz="1100" dirty="0">
              <a:latin typeface="Arial" panose="020B0604020202020204" pitchFamily="34" charset="0"/>
              <a:cs typeface="Arial" panose="020B0604020202020204" pitchFamily="34" charset="0"/>
            </a:endParaRPr>
          </a:p>
          <a:p>
            <a:pPr marL="165415" indent="-165415">
              <a:buFont typeface="Arial" panose="020B0604020202020204" pitchFamily="34" charset="0"/>
              <a:buChar char="•"/>
              <a:defRPr/>
            </a:pPr>
            <a:endParaRPr lang="de-DE" sz="1100" dirty="0">
              <a:latin typeface="Arial" panose="020B0604020202020204" pitchFamily="34" charset="0"/>
              <a:cs typeface="Arial" panose="020B0604020202020204" pitchFamily="34" charset="0"/>
            </a:endParaRPr>
          </a:p>
          <a:p>
            <a:pPr marL="165415" indent="-165415">
              <a:buFont typeface="Arial" panose="020B0604020202020204" pitchFamily="34" charset="0"/>
              <a:buChar char="•"/>
              <a:defRPr/>
            </a:pPr>
            <a:r>
              <a:rPr lang="de-DE" sz="1100" dirty="0">
                <a:latin typeface="Arial" panose="020B0604020202020204" pitchFamily="34" charset="0"/>
                <a:cs typeface="Arial" panose="020B0604020202020204" pitchFamily="34" charset="0"/>
              </a:rPr>
              <a:t>seit 15 Jahren &gt; Jubiläumsjahr</a:t>
            </a:r>
          </a:p>
          <a:p>
            <a:pPr marL="165415" indent="-165415">
              <a:buFont typeface="Arial" panose="020B0604020202020204" pitchFamily="34" charset="0"/>
              <a:buChar char="•"/>
              <a:defRPr/>
            </a:pPr>
            <a:endParaRPr lang="de-DE" sz="11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de-DE" sz="11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de-DE" dirty="0"/>
              <a: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DE"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Die UNESCO ist die Organisation der Vereinten Nationen für Bildung, Wissenschaft, Kultur und Kommunikation. „Da Kriege im Geist der Menschen entstehen, muss auch der Frieden im Geist der Menschen verankert werden“ lautet die in der UNESCO-Verfassung verankerte Leitidee. Leitbild für die Arbeit der UNESCO ist die Globale Nachhaltigkeitsagenda 2030 der Vereinten Nationen. Mit ihren Programmen tragen sowohl die UNESCO als auch einzelnen </a:t>
            </a:r>
            <a:r>
              <a:rPr lang="de-DE" sz="1200" kern="1200" dirty="0" err="1">
                <a:solidFill>
                  <a:schemeClr val="tx1"/>
                </a:solidFill>
                <a:effectLst/>
                <a:latin typeface="+mn-lt"/>
                <a:ea typeface="+mn-ea"/>
                <a:cs typeface="+mn-cs"/>
              </a:rPr>
              <a:t>Naturerbestätten</a:t>
            </a:r>
            <a:r>
              <a:rPr lang="de-DE" sz="1200" kern="1200" dirty="0">
                <a:solidFill>
                  <a:schemeClr val="tx1"/>
                </a:solidFill>
                <a:effectLst/>
                <a:latin typeface="+mn-lt"/>
                <a:ea typeface="+mn-ea"/>
                <a:cs typeface="+mn-cs"/>
              </a:rPr>
              <a:t> zur Umsetzung der 17 Nachhaltigkeitsziele bei.</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de-DE" sz="1200" kern="1200" dirty="0">
              <a:solidFill>
                <a:schemeClr val="tx1"/>
              </a:solidFill>
              <a:effectLst/>
              <a:latin typeface="Arial" panose="020B0604020202020204" pitchFamily="34" charset="0"/>
              <a:ea typeface="ＭＳ Ｐゴシック"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200" kern="1200" dirty="0">
                <a:solidFill>
                  <a:schemeClr val="tx1"/>
                </a:solidFill>
                <a:effectLst/>
                <a:latin typeface="Arial" panose="020B0604020202020204" pitchFamily="34" charset="0"/>
                <a:ea typeface="ＭＳ Ｐゴシック" charset="0"/>
                <a:cs typeface="Arial" panose="020B0604020202020204" pitchFamily="34" charset="0"/>
              </a:rPr>
              <a:t>DUK = Deutschlands multilaterale Mittlerorganisation für Bildung, Wissenschaft, Kultur und Kommunikation. Sie ist die Schnittstelle zwischen Regierung, Zivilgesellschaft und der UNESCO. Sie stellt sicher, dass UNESCO-Völkerrecht und UNESCO-Programme hierzulande bestmögliche Wirkung entfalten.</a:t>
            </a:r>
          </a:p>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3</a:t>
            </a:fld>
            <a:endParaRPr lang="de-DE" dirty="0"/>
          </a:p>
        </p:txBody>
      </p:sp>
    </p:spTree>
    <p:extLst>
      <p:ext uri="{BB962C8B-B14F-4D97-AF65-F5344CB8AC3E}">
        <p14:creationId xmlns:p14="http://schemas.microsoft.com/office/powerpoint/2010/main" val="1776261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Arial" panose="020B0604020202020204" pitchFamily="34" charset="0"/>
                <a:ea typeface="+mn-ea"/>
                <a:cs typeface="Arial" panose="020B0604020202020204" pitchFamily="34" charset="0"/>
              </a:rPr>
              <a:t>vermittelt junge Menschen für sechs oder zwölf Monate in Organisationen der internationalen Kultur- und Bildungsarbeit</a:t>
            </a:r>
          </a:p>
          <a:p>
            <a:pPr marL="285750" marR="0" lvl="0" indent="-285750" algn="l" defTabSz="1300460" rtl="0" eaLnBrk="1" fontAlgn="auto" latinLnBrk="0" hangingPunct="1">
              <a:lnSpc>
                <a:spcPct val="100000"/>
              </a:lnSpc>
              <a:spcBef>
                <a:spcPts val="0"/>
              </a:spcBef>
              <a:spcAft>
                <a:spcPts val="0"/>
              </a:spcAft>
              <a:buClrTx/>
              <a:buSzTx/>
              <a:buFontTx/>
              <a:buChar char="-"/>
              <a:tabLst/>
              <a:defRPr/>
            </a:pPr>
            <a:r>
              <a:rPr lang="de-DE" sz="1200" kern="1200" dirty="0">
                <a:solidFill>
                  <a:schemeClr val="tx1"/>
                </a:solidFill>
                <a:effectLst/>
                <a:latin typeface="Arial" panose="020B0604020202020204" pitchFamily="34" charset="0"/>
                <a:ea typeface="ＭＳ Ｐゴシック" charset="0"/>
                <a:cs typeface="Arial" panose="020B0604020202020204" pitchFamily="34" charset="0"/>
              </a:rPr>
              <a:t>Bei </a:t>
            </a:r>
            <a:r>
              <a:rPr lang="de-DE" sz="1200" dirty="0">
                <a:latin typeface="Arial" panose="020B0604020202020204" pitchFamily="34" charset="0"/>
                <a:cs typeface="Arial" panose="020B0604020202020204" pitchFamily="34" charset="0"/>
              </a:rPr>
              <a:t>kulturweit machen sich die FW weltweit in den Bereichen Bildung, Kultur, Natur und Sport stark </a:t>
            </a:r>
          </a:p>
          <a:p>
            <a:pPr marL="285750" marR="0" lvl="0" indent="-285750" algn="l" defTabSz="1300460" rtl="0" eaLnBrk="1" fontAlgn="auto" latinLnBrk="0" hangingPunct="1">
              <a:lnSpc>
                <a:spcPct val="100000"/>
              </a:lnSpc>
              <a:spcBef>
                <a:spcPts val="0"/>
              </a:spcBef>
              <a:spcAft>
                <a:spcPts val="0"/>
              </a:spcAft>
              <a:buClrTx/>
              <a:buSzTx/>
              <a:buFontTx/>
              <a:buChar char="-"/>
              <a:tabLst/>
              <a:defRPr/>
            </a:pPr>
            <a:r>
              <a:rPr lang="de-DE" sz="1200" dirty="0">
                <a:effectLst/>
                <a:latin typeface="Arial" panose="020B0604020202020204" pitchFamily="34" charset="0"/>
                <a:cs typeface="Arial" panose="020B0604020202020204" pitchFamily="34" charset="0"/>
              </a:rPr>
              <a:t>Daten &amp; Fakten: Entsendung in 55 Länder, seit 2009 über 5.000 junge Menschen entsendet</a:t>
            </a:r>
          </a:p>
          <a:p>
            <a:pPr marL="0" marR="0" lvl="0" indent="0" algn="l" defTabSz="1300460" rtl="0" eaLnBrk="1" fontAlgn="auto" latinLnBrk="0" hangingPunct="1">
              <a:lnSpc>
                <a:spcPct val="100000"/>
              </a:lnSpc>
              <a:spcBef>
                <a:spcPts val="0"/>
              </a:spcBef>
              <a:spcAft>
                <a:spcPts val="0"/>
              </a:spcAft>
              <a:buClrTx/>
              <a:buSzTx/>
              <a:buFontTx/>
              <a:buNone/>
              <a:tabLst/>
              <a:defRPr/>
            </a:pPr>
            <a:endParaRPr lang="de-DE" sz="1200" dirty="0">
              <a:effectLst/>
              <a:latin typeface="Arial" panose="020B0604020202020204" pitchFamily="34" charset="0"/>
              <a:cs typeface="Arial" panose="020B0604020202020204" pitchFamily="34" charset="0"/>
            </a:endParaRPr>
          </a:p>
          <a:p>
            <a:pPr marL="285750" indent="-285750">
              <a:buFontTx/>
              <a:buChar char="-"/>
              <a:defRPr/>
            </a:pPr>
            <a:r>
              <a:rPr lang="de-DE" sz="1200" kern="1200" dirty="0">
                <a:solidFill>
                  <a:schemeClr val="tx1"/>
                </a:solidFill>
                <a:effectLst/>
                <a:latin typeface="Arial" panose="020B0604020202020204" pitchFamily="34" charset="0"/>
                <a:ea typeface="+mn-ea"/>
                <a:cs typeface="Arial" panose="020B0604020202020204" pitchFamily="34" charset="0"/>
              </a:rPr>
              <a:t>Fokus auf auswärtiges Kultur- und Bildungspolitik, nicht Entwicklungszusammenarbeit siehe Programm weltwärts</a:t>
            </a:r>
          </a:p>
          <a:p>
            <a:pPr marL="285750" indent="-285750">
              <a:buFontTx/>
              <a:buChar char="-"/>
              <a:defRPr/>
            </a:pPr>
            <a:r>
              <a:rPr lang="de-DE" sz="1200" dirty="0">
                <a:latin typeface="Arial" panose="020B0604020202020204" pitchFamily="34" charset="0"/>
                <a:cs typeface="Arial" panose="020B0604020202020204" pitchFamily="34" charset="0"/>
              </a:rPr>
              <a:t>FSJ als Teil des lebenslangen Prozesses der Persönlichkeitsentwicklung entlang UNESCO-Themen Kultur, Bildung &amp; Menschenrechte </a:t>
            </a:r>
          </a:p>
          <a:p>
            <a:pPr marL="285750" indent="-285750">
              <a:buFontTx/>
              <a:buChar char="-"/>
              <a:defRPr/>
            </a:pPr>
            <a:r>
              <a:rPr lang="de-DE" sz="1200" dirty="0"/>
              <a:t>Ziel, die Perspektive auf globale Zusammenhänge zu erweitern und die unterschiedliche Lebens- und Arbeitsweisen kennenzulernen</a:t>
            </a:r>
            <a:endParaRPr lang="de-DE" sz="1200" dirty="0">
              <a:latin typeface="Arial" panose="020B0604020202020204" pitchFamily="34" charset="0"/>
              <a:cs typeface="Arial" panose="020B0604020202020204" pitchFamily="34" charset="0"/>
            </a:endParaRPr>
          </a:p>
          <a:p>
            <a:pPr marL="285750" indent="-285750">
              <a:buFontTx/>
              <a:buChar char="-"/>
              <a:defRPr/>
            </a:pPr>
            <a:r>
              <a:rPr lang="de-DE" sz="1200" dirty="0">
                <a:latin typeface="Arial" panose="020B0604020202020204" pitchFamily="34" charset="0"/>
                <a:cs typeface="Arial" panose="020B0604020202020204" pitchFamily="34" charset="0"/>
              </a:rPr>
              <a:t>Zentral ist die Vermittlung einer ethischen Haltung, die den Werten des Friedens, der Menschenwürde und der Gerechtigkeit verpflichtet ist.</a:t>
            </a:r>
          </a:p>
          <a:p>
            <a:pPr marL="0" indent="0">
              <a:buFontTx/>
              <a:buNone/>
              <a:defRPr/>
            </a:pPr>
            <a:endParaRPr lang="de-DE" sz="1200" dirty="0">
              <a:latin typeface="Arial" panose="020B0604020202020204" pitchFamily="34" charset="0"/>
              <a:cs typeface="Arial" panose="020B0604020202020204" pitchFamily="34" charset="0"/>
            </a:endParaRPr>
          </a:p>
          <a:p>
            <a:pPr marL="285750" indent="-285750">
              <a:buFontTx/>
              <a:buChar char="-"/>
              <a:defRPr/>
            </a:pPr>
            <a:r>
              <a:rPr lang="de-DE" sz="1100" kern="1200" dirty="0">
                <a:solidFill>
                  <a:schemeClr val="tx1"/>
                </a:solidFill>
                <a:effectLst/>
                <a:latin typeface="Arial" panose="020B0604020202020204" pitchFamily="34" charset="0"/>
                <a:ea typeface="+mn-ea"/>
                <a:cs typeface="Arial" panose="020B0604020202020204" pitchFamily="34" charset="0"/>
              </a:rPr>
              <a:t>kulturweit ist mit dem </a:t>
            </a:r>
            <a:r>
              <a:rPr lang="de-DE" sz="1100" kern="1200" dirty="0" err="1">
                <a:solidFill>
                  <a:schemeClr val="tx1"/>
                </a:solidFill>
                <a:effectLst/>
                <a:latin typeface="Arial" panose="020B0604020202020204" pitchFamily="34" charset="0"/>
                <a:ea typeface="+mn-ea"/>
                <a:cs typeface="Arial" panose="020B0604020202020204" pitchFamily="34" charset="0"/>
              </a:rPr>
              <a:t>Quifd</a:t>
            </a:r>
            <a:r>
              <a:rPr lang="de-DE" sz="1100" kern="1200" dirty="0">
                <a:solidFill>
                  <a:schemeClr val="tx1"/>
                </a:solidFill>
                <a:effectLst/>
                <a:latin typeface="Arial" panose="020B0604020202020204" pitchFamily="34" charset="0"/>
                <a:ea typeface="+mn-ea"/>
                <a:cs typeface="Arial" panose="020B0604020202020204" pitchFamily="34" charset="0"/>
              </a:rPr>
              <a:t>-Siegel für Qualität in Freiwilligendiensten ausgezeichnet mit Bestnote</a:t>
            </a:r>
          </a:p>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4</a:t>
            </a:fld>
            <a:endParaRPr lang="de-DE" dirty="0"/>
          </a:p>
        </p:txBody>
      </p:sp>
    </p:spTree>
    <p:extLst>
      <p:ext uri="{BB962C8B-B14F-4D97-AF65-F5344CB8AC3E}">
        <p14:creationId xmlns:p14="http://schemas.microsoft.com/office/powerpoint/2010/main" val="366711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i="0" u="none" strike="noStrike" kern="1200" dirty="0">
                <a:solidFill>
                  <a:schemeClr val="tx1"/>
                </a:solidFill>
                <a:effectLst/>
                <a:latin typeface="Times New Roman" pitchFamily="18" charset="0"/>
                <a:ea typeface="ＭＳ Ｐゴシック" charset="0"/>
                <a:cs typeface="Arial" charset="0"/>
              </a:rPr>
              <a:t>Bewerber*innen müssen mindestens 18 Jahre und höchstens 26 Jahre alt sein d.h. </a:t>
            </a:r>
            <a:r>
              <a:rPr lang="de-DE" sz="1100" kern="1200" dirty="0">
                <a:solidFill>
                  <a:schemeClr val="tx1"/>
                </a:solidFill>
                <a:effectLst/>
                <a:latin typeface="+mn-lt"/>
                <a:ea typeface="+mn-ea"/>
                <a:cs typeface="+mn-cs"/>
              </a:rPr>
              <a:t>Bewerber*innen müssen </a:t>
            </a:r>
            <a:r>
              <a:rPr lang="de-DE" sz="1100" b="0" kern="1200" dirty="0">
                <a:solidFill>
                  <a:schemeClr val="tx1"/>
                </a:solidFill>
                <a:effectLst/>
                <a:latin typeface="+mn-lt"/>
                <a:ea typeface="+mn-ea"/>
                <a:cs typeface="+mn-cs"/>
              </a:rPr>
              <a:t>zum 01.09. volljährig </a:t>
            </a:r>
            <a:r>
              <a:rPr lang="de-DE" sz="1100" kern="1200" dirty="0">
                <a:solidFill>
                  <a:schemeClr val="tx1"/>
                </a:solidFill>
                <a:effectLst/>
                <a:latin typeface="+mn-lt"/>
                <a:ea typeface="+mn-ea"/>
                <a:cs typeface="+mn-cs"/>
              </a:rPr>
              <a:t>sein. Es gibt keine Ausnahmeregelungen mehr oder sie </a:t>
            </a:r>
            <a:r>
              <a:rPr lang="de-DE" sz="1100" b="0" i="0" u="none" strike="noStrike" kern="1200" dirty="0">
                <a:solidFill>
                  <a:schemeClr val="tx1"/>
                </a:solidFill>
                <a:effectLst/>
                <a:latin typeface="Times New Roman" pitchFamily="18" charset="0"/>
                <a:ea typeface="ＭＳ Ｐゴシック" charset="0"/>
                <a:cs typeface="Arial" charset="0"/>
              </a:rPr>
              <a:t>dürfen während des Aufenthaltes nicht 27 Jahre alt werden. Eine Bewerbung mit 17 Jahren ist möglich, allerdings muss dann eine Einverständniserklärung der Eltern eingereicht werden. Unter Umständen kann das bedeuten, dass nur eine 6-monatige Teilnahme am Programm möglich ist, wenn  Bewerber*innen während eines 12-monatigen Dienstes 27 Jahre werden würde. Dies sollte bitte in der Bewerbung vermerkt werden.</a:t>
            </a:r>
          </a:p>
          <a:p>
            <a:pPr marL="171450" lvl="0" indent="-171450">
              <a:buFont typeface="Arial" panose="020B0604020202020204" pitchFamily="34" charset="0"/>
              <a:buChar char="•"/>
            </a:pPr>
            <a:endParaRPr lang="de-DE" sz="1100" b="0" i="0" u="none" strike="noStrike" kern="1200" dirty="0">
              <a:solidFill>
                <a:schemeClr val="tx1"/>
              </a:solidFill>
              <a:effectLst/>
              <a:latin typeface="Times New Roman" pitchFamily="18" charset="0"/>
              <a:ea typeface="ＭＳ Ｐゴシック" charset="0"/>
              <a:cs typeface="Arial" charset="0"/>
            </a:endParaRPr>
          </a:p>
          <a:p>
            <a:pPr marL="171450" lvl="0" indent="-171450">
              <a:buFont typeface="Arial" panose="020B0604020202020204" pitchFamily="34" charset="0"/>
              <a:buChar char="•"/>
            </a:pPr>
            <a:r>
              <a:rPr lang="de-DE" dirty="0"/>
              <a:t>Vollzeitschulpflicht &gt; kein Abitur notwendig, Noten spielen bei Bewerbung keine Rolle</a:t>
            </a:r>
          </a:p>
          <a:p>
            <a:pPr marL="171450" lvl="0" indent="-171450">
              <a:buFont typeface="Arial" panose="020B0604020202020204" pitchFamily="34" charset="0"/>
              <a:buChar char="•"/>
            </a:pPr>
            <a:endParaRPr lang="de-DE" dirty="0"/>
          </a:p>
          <a:p>
            <a:pPr marL="171450" lvl="0" indent="-171450">
              <a:buFont typeface="Arial" panose="020B0604020202020204" pitchFamily="34" charset="0"/>
              <a:buChar char="•"/>
            </a:pPr>
            <a:r>
              <a:rPr lang="de-DE" dirty="0"/>
              <a:t>Lebensmittelpunkt: </a:t>
            </a:r>
            <a:r>
              <a:rPr lang="de-DE" sz="1100" b="0" i="0" u="none" strike="noStrike" kern="1200" dirty="0">
                <a:solidFill>
                  <a:schemeClr val="tx1"/>
                </a:solidFill>
                <a:effectLst/>
                <a:latin typeface="Times New Roman" pitchFamily="18" charset="0"/>
                <a:ea typeface="ＭＳ Ｐゴシック" charset="0"/>
                <a:cs typeface="Arial" charset="0"/>
              </a:rPr>
              <a:t>Bewerber*innen sollten entweder die letzten 2 bis 3 Jahre dauerhaft in Deutschland gelebt haben, oder, falls der Wohnsitz aktuell im Ausland ist, einen Großteil des Lebens in Deutschland verbracht haben. Die deutsche Staatsbürgerschaft ist nicht erforderlich.</a:t>
            </a:r>
          </a:p>
          <a:p>
            <a:pPr marL="171450" lvl="0" indent="-171450">
              <a:buFont typeface="Arial" panose="020B0604020202020204" pitchFamily="34" charset="0"/>
              <a:buChar char="•"/>
            </a:pPr>
            <a:r>
              <a:rPr lang="de-DE" sz="1100" b="0" i="0" u="none" strike="noStrike" kern="1200" dirty="0">
                <a:solidFill>
                  <a:schemeClr val="tx1"/>
                </a:solidFill>
                <a:effectLst/>
                <a:latin typeface="Times New Roman" pitchFamily="18" charset="0"/>
                <a:ea typeface="ＭＳ Ｐゴシック" charset="0"/>
                <a:cs typeface="Arial" charset="0"/>
              </a:rPr>
              <a:t>muttersprachliche oder sehr gute Deutschkenntnisse / Sprachniveau C1 nach dem Europäischen Referenzrahmen.</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1-2 Einschränkungen bei bereits erfolgter Teilnahme an bestimmten FÖJ / FSJ bei uns auf Website Tabelle, ob kombinierbar mit uns oder nicht &gt; </a:t>
            </a:r>
            <a:r>
              <a:rPr lang="de-DE" sz="1100" b="0" i="0" u="sng" strike="noStrike" kern="1200" dirty="0">
                <a:solidFill>
                  <a:schemeClr val="tx1"/>
                </a:solidFill>
                <a:effectLst/>
                <a:latin typeface="Times New Roman" pitchFamily="18" charset="0"/>
                <a:ea typeface="ＭＳ Ｐゴシック" charset="0"/>
                <a:cs typeface="Arial" charset="0"/>
                <a:hlinkClick r:id="rId3"/>
              </a:rPr>
              <a:t>https://www.kulturweit.de/bewerbung/voraussetzungen</a:t>
            </a:r>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5</a:t>
            </a:fld>
            <a:endParaRPr lang="de-DE" dirty="0"/>
          </a:p>
        </p:txBody>
      </p:sp>
    </p:spTree>
    <p:extLst>
      <p:ext uri="{BB962C8B-B14F-4D97-AF65-F5344CB8AC3E}">
        <p14:creationId xmlns:p14="http://schemas.microsoft.com/office/powerpoint/2010/main" val="182985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Explizite Ansprache an folgende Bewerber*innengruppen, da bisher nicht ausreichend vertreten im Programm &gt; wollen wir ändern Diversität ist uns wichtig!</a:t>
            </a:r>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r>
              <a:rPr lang="de-DE" sz="1200" dirty="0"/>
              <a:t>bewusst ermutigen: Mehrbedarfe: körperliche Beeinträchtigungen oder chronischen Erkrankungen &gt; nicht garantieren, dass wir für alle Einschränkungen die perfekte Einsatzstelle finden, geben uns große Mühe in Zusammenarbeit mit euch und ES passendes zu finden für Mehrbedarfe</a:t>
            </a:r>
          </a:p>
          <a:p>
            <a:pPr marL="171450" indent="-171450">
              <a:buFont typeface="Arial" panose="020B0604020202020204" pitchFamily="34" charset="0"/>
              <a:buChar char="•"/>
            </a:pPr>
            <a:endParaRPr lang="de-DE" sz="1200" dirty="0"/>
          </a:p>
          <a:p>
            <a:pPr marL="171450" marR="0" lvl="0" indent="-171450" algn="l" defTabSz="9103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Angabe Mehrbedarfe im Bewerbungsportal, Vorabkontakt mit uns zur besseren Abstimmung</a:t>
            </a:r>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endParaRPr lang="de-DE" sz="1200" dirty="0"/>
          </a:p>
          <a:p>
            <a:pPr marL="171450" indent="-171450">
              <a:buFont typeface="Arial" panose="020B0604020202020204" pitchFamily="34" charset="0"/>
              <a:buChar char="•"/>
            </a:pPr>
            <a:r>
              <a:rPr lang="de-DE" sz="1200" dirty="0"/>
              <a:t>Freuen uns auch sehr über Bewerbungen Berufsschulabsolvent*innen</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Aber: keine schlechteren Chancen, wenn nicht erfüllt</a:t>
            </a:r>
          </a:p>
        </p:txBody>
      </p:sp>
      <p:sp>
        <p:nvSpPr>
          <p:cNvPr id="4" name="Foliennummernplatzhalter 3"/>
          <p:cNvSpPr>
            <a:spLocks noGrp="1"/>
          </p:cNvSpPr>
          <p:nvPr>
            <p:ph type="sldNum" sz="quarter" idx="5"/>
          </p:nvPr>
        </p:nvSpPr>
        <p:spPr/>
        <p:txBody>
          <a:bodyPr/>
          <a:lstStyle/>
          <a:p>
            <a:fld id="{203910BB-1B9E-451D-919A-035FFE8AE227}" type="slidenum">
              <a:rPr lang="de-DE" smtClean="0"/>
              <a:t>6</a:t>
            </a:fld>
            <a:endParaRPr lang="de-DE" dirty="0"/>
          </a:p>
        </p:txBody>
      </p:sp>
    </p:spTree>
    <p:extLst>
      <p:ext uri="{BB962C8B-B14F-4D97-AF65-F5344CB8AC3E}">
        <p14:creationId xmlns:p14="http://schemas.microsoft.com/office/powerpoint/2010/main" val="261846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defRPr/>
            </a:pPr>
            <a:r>
              <a:rPr lang="de-DE" sz="1100" dirty="0">
                <a:latin typeface="Arial" panose="020B0604020202020204" pitchFamily="34" charset="0"/>
                <a:cs typeface="Arial" panose="020B0604020202020204" pitchFamily="34" charset="0"/>
              </a:rPr>
              <a:t>Start in Deutschland mit 10 tägigen Vorbereitungsseminars &gt; ver. Ebenen (inhaltlich/organisatorisch) auf den Freiwilligendienst vorbereitet, lernt andere FW kennen &gt; Vernetzung vor Ort; Beispiele zu Aktivitäten: Dialog über Herausforderungen und Rolle als Freiwillige vor Ort, kritische Auseinandersetzung zu Privilegien als Freiwillige*r, ländertypische </a:t>
            </a:r>
          </a:p>
          <a:p>
            <a:pPr marL="285750" indent="-285750">
              <a:buFont typeface="Arial" panose="020B0604020202020204" pitchFamily="34" charset="0"/>
              <a:buChar char="•"/>
              <a:defRPr/>
            </a:pPr>
            <a:endParaRPr lang="de-DE" sz="1100" dirty="0">
              <a:latin typeface="Arial" panose="020B0604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de-DE" sz="1100" dirty="0">
                <a:latin typeface="Arial" panose="020B0604020202020204" pitchFamily="34" charset="0"/>
                <a:cs typeface="Arial" panose="020B0604020202020204" pitchFamily="34" charset="0"/>
              </a:rPr>
              <a:t>5- Tage Zwischenseminar online nach ersten Hälfte, was </a:t>
            </a:r>
            <a:r>
              <a:rPr lang="de-DE" sz="1100" dirty="0" err="1">
                <a:latin typeface="Arial" panose="020B0604020202020204" pitchFamily="34" charset="0"/>
                <a:cs typeface="Arial" panose="020B0604020202020204" pitchFamily="34" charset="0"/>
              </a:rPr>
              <a:t>Learnings</a:t>
            </a:r>
            <a:r>
              <a:rPr lang="de-DE" sz="1100" dirty="0">
                <a:latin typeface="Arial" panose="020B0604020202020204" pitchFamily="34" charset="0"/>
                <a:cs typeface="Arial" panose="020B0604020202020204" pitchFamily="34" charset="0"/>
              </a:rPr>
              <a:t>, was habe ich erwartet wo kann man noch was verbessern &gt;&gt; Reflektion, 5 Tage Nachbereitung &gt; Leitfaden „Sicherheitsdokument“ für alle möglichen Krisen / Notsituationen, Meldung AA + </a:t>
            </a:r>
            <a:r>
              <a:rPr lang="de-DE" sz="1100" dirty="0" err="1">
                <a:latin typeface="Arial" panose="020B0604020202020204" pitchFamily="34" charset="0"/>
                <a:cs typeface="Arial" panose="020B0604020202020204" pitchFamily="34" charset="0"/>
              </a:rPr>
              <a:t>Elefand</a:t>
            </a:r>
            <a:r>
              <a:rPr lang="de-DE" sz="1100" dirty="0">
                <a:latin typeface="Arial" panose="020B0604020202020204" pitchFamily="34" charset="0"/>
                <a:cs typeface="Arial" panose="020B0604020202020204" pitchFamily="34" charset="0"/>
              </a:rPr>
              <a:t>-liste</a:t>
            </a:r>
          </a:p>
          <a:p>
            <a:pPr marL="285750" indent="-285750">
              <a:buFont typeface="Arial" panose="020B0604020202020204" pitchFamily="34" charset="0"/>
              <a:buChar char="•"/>
              <a:defRPr/>
            </a:pPr>
            <a:endParaRPr lang="de-DE" sz="11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de-DE" sz="1100" dirty="0">
                <a:latin typeface="Arial" panose="020B0604020202020204" pitchFamily="34" charset="0"/>
                <a:cs typeface="Arial" panose="020B0604020202020204" pitchFamily="34" charset="0"/>
              </a:rPr>
              <a:t>5 Tage Nachbereitungsseminar &gt;&gt; Raum zur Reflexion, emotional verabschieden vom FWD</a:t>
            </a:r>
          </a:p>
          <a:p>
            <a:pPr marL="285750" indent="-285750">
              <a:buFont typeface="Arial" panose="020B0604020202020204" pitchFamily="34" charset="0"/>
              <a:buChar char="•"/>
            </a:pPr>
            <a:endParaRPr lang="de-DE" sz="1100" b="0" baseline="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100" b="0" baseline="0" dirty="0">
                <a:latin typeface="Arial" panose="020B0604020202020204" pitchFamily="34" charset="0"/>
                <a:cs typeface="Arial" panose="020B0604020202020204" pitchFamily="34" charset="0"/>
              </a:rPr>
              <a:t>Sprachkurs 30 Stunden kofinanziert</a:t>
            </a:r>
          </a:p>
          <a:p>
            <a:endParaRPr lang="de-DE" sz="1100" b="0" baseline="0" dirty="0">
              <a:latin typeface="Arial" panose="020B0604020202020204" pitchFamily="34" charset="0"/>
              <a:cs typeface="Arial" panose="020B0604020202020204" pitchFamily="34" charset="0"/>
            </a:endParaRPr>
          </a:p>
          <a:p>
            <a:r>
              <a:rPr lang="de-DE" sz="1100" b="0" dirty="0">
                <a:latin typeface="Arial" panose="020B0604020202020204" pitchFamily="34" charset="0"/>
                <a:cs typeface="Arial" panose="020B0604020202020204" pitchFamily="34" charset="0"/>
              </a:rPr>
              <a:t>Auf Seminaren Teilnehmenden organisiert in Kleingruppen sogenannte </a:t>
            </a:r>
            <a:r>
              <a:rPr lang="de-DE" sz="1100" b="1" dirty="0" err="1">
                <a:latin typeface="Arial" panose="020B0604020202020204" pitchFamily="34" charset="0"/>
                <a:cs typeface="Arial" panose="020B0604020202020204" pitchFamily="34" charset="0"/>
              </a:rPr>
              <a:t>Homezones</a:t>
            </a:r>
            <a:r>
              <a:rPr lang="de-DE" sz="1100" b="1" dirty="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Sie</a:t>
            </a:r>
            <a:r>
              <a:rPr lang="de-DE" sz="1100" b="1" dirty="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sind ein festes Format der Seminare, bestehend aus einer über die gesamte Seminarzeit feste Bezugsgruppe von Freiwilligen (ca. 12 Personen), die von einem*einer Trainer*in begleitet wird.</a:t>
            </a:r>
            <a:endParaRPr lang="de-DE" sz="1100" b="0"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03910BB-1B9E-451D-919A-035FFE8AE227}" type="slidenum">
              <a:rPr lang="de-DE" smtClean="0"/>
              <a:t>7</a:t>
            </a:fld>
            <a:endParaRPr lang="de-DE"/>
          </a:p>
        </p:txBody>
      </p:sp>
    </p:spTree>
    <p:extLst>
      <p:ext uri="{BB962C8B-B14F-4D97-AF65-F5344CB8AC3E}">
        <p14:creationId xmlns:p14="http://schemas.microsoft.com/office/powerpoint/2010/main" val="202516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03910BB-1B9E-451D-919A-035FFE8AE227}" type="slidenum">
              <a:rPr lang="de-DE" smtClean="0"/>
              <a:t>8</a:t>
            </a:fld>
            <a:endParaRPr lang="de-DE" dirty="0"/>
          </a:p>
        </p:txBody>
      </p:sp>
    </p:spTree>
    <p:extLst>
      <p:ext uri="{BB962C8B-B14F-4D97-AF65-F5344CB8AC3E}">
        <p14:creationId xmlns:p14="http://schemas.microsoft.com/office/powerpoint/2010/main" val="268358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01650" y="1243013"/>
            <a:ext cx="5794375" cy="3346450"/>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defRPr/>
            </a:pPr>
            <a:endParaRPr lang="de-DE" sz="1600" dirty="0">
              <a:latin typeface="Work Sans DUK" panose="00000500000000000000" pitchFamily="2" charset="0"/>
            </a:endParaRPr>
          </a:p>
        </p:txBody>
      </p:sp>
      <p:sp>
        <p:nvSpPr>
          <p:cNvPr id="4" name="Foliennummernplatzhalter 3"/>
          <p:cNvSpPr>
            <a:spLocks noGrp="1"/>
          </p:cNvSpPr>
          <p:nvPr>
            <p:ph type="sldNum" sz="quarter" idx="5"/>
          </p:nvPr>
        </p:nvSpPr>
        <p:spPr/>
        <p:txBody>
          <a:bodyPr/>
          <a:lstStyle/>
          <a:p>
            <a:fld id="{203910BB-1B9E-451D-919A-035FFE8AE227}" type="slidenum">
              <a:rPr lang="de-DE" smtClean="0"/>
              <a:t>9</a:t>
            </a:fld>
            <a:endParaRPr lang="de-DE"/>
          </a:p>
        </p:txBody>
      </p:sp>
    </p:spTree>
    <p:extLst>
      <p:ext uri="{BB962C8B-B14F-4D97-AF65-F5344CB8AC3E}">
        <p14:creationId xmlns:p14="http://schemas.microsoft.com/office/powerpoint/2010/main" val="3438645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E45D3A7-C0BF-4058-BFFD-6A3C78CACE55}"/>
              </a:ext>
            </a:extLst>
          </p:cNvPr>
          <p:cNvSpPr/>
          <p:nvPr userDrawn="1"/>
        </p:nvSpPr>
        <p:spPr>
          <a:xfrm>
            <a:off x="0" y="0"/>
            <a:ext cx="12023725" cy="694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65" dirty="0"/>
          </a:p>
        </p:txBody>
      </p:sp>
      <p:sp>
        <p:nvSpPr>
          <p:cNvPr id="2" name="Title 1"/>
          <p:cNvSpPr>
            <a:spLocks noGrp="1"/>
          </p:cNvSpPr>
          <p:nvPr>
            <p:ph type="ctrTitle" hasCustomPrompt="1"/>
          </p:nvPr>
        </p:nvSpPr>
        <p:spPr>
          <a:xfrm>
            <a:off x="586742" y="361651"/>
            <a:ext cx="10850243" cy="3202520"/>
          </a:xfrm>
        </p:spPr>
        <p:txBody>
          <a:bodyPr anchor="t" anchorCtr="0">
            <a:noAutofit/>
          </a:bodyPr>
          <a:lstStyle>
            <a:lvl1pPr algn="l">
              <a:lnSpc>
                <a:spcPts val="6472"/>
              </a:lnSpc>
              <a:defRPr sz="5546">
                <a:solidFill>
                  <a:schemeClr val="accent1"/>
                </a:solidFill>
                <a:latin typeface="+mj-lt"/>
              </a:defRPr>
            </a:lvl1pPr>
          </a:lstStyle>
          <a:p>
            <a:r>
              <a:rPr lang="de-DE" dirty="0"/>
              <a:t>Headline</a:t>
            </a:r>
            <a:endParaRPr lang="en-US" dirty="0"/>
          </a:p>
        </p:txBody>
      </p:sp>
      <p:sp>
        <p:nvSpPr>
          <p:cNvPr id="3" name="Subtitle 2"/>
          <p:cNvSpPr>
            <a:spLocks noGrp="1"/>
          </p:cNvSpPr>
          <p:nvPr>
            <p:ph type="subTitle" idx="1" hasCustomPrompt="1"/>
          </p:nvPr>
        </p:nvSpPr>
        <p:spPr>
          <a:xfrm>
            <a:off x="586742" y="3523068"/>
            <a:ext cx="10850243" cy="1676460"/>
          </a:xfrm>
        </p:spPr>
        <p:txBody>
          <a:bodyPr>
            <a:noAutofit/>
          </a:bodyPr>
          <a:lstStyle>
            <a:lvl1pPr marL="0" indent="0" algn="l">
              <a:lnSpc>
                <a:spcPts val="3605"/>
              </a:lnSpc>
              <a:spcAft>
                <a:spcPts val="0"/>
              </a:spcAft>
              <a:buNone/>
              <a:defRPr sz="2681">
                <a:solidFill>
                  <a:schemeClr val="accent1"/>
                </a:solidFill>
                <a:latin typeface="+mj-lt"/>
              </a:defRPr>
            </a:lvl1pPr>
            <a:lvl2pPr marL="601174" indent="0" algn="ctr">
              <a:buNone/>
              <a:defRPr sz="2630"/>
            </a:lvl2pPr>
            <a:lvl3pPr marL="1202346" indent="0" algn="ctr">
              <a:buNone/>
              <a:defRPr sz="2368"/>
            </a:lvl3pPr>
            <a:lvl4pPr marL="1803521" indent="0" algn="ctr">
              <a:buNone/>
              <a:defRPr sz="2104"/>
            </a:lvl4pPr>
            <a:lvl5pPr marL="2404692" indent="0" algn="ctr">
              <a:buNone/>
              <a:defRPr sz="2104"/>
            </a:lvl5pPr>
            <a:lvl6pPr marL="3005865" indent="0" algn="ctr">
              <a:buNone/>
              <a:defRPr sz="2104"/>
            </a:lvl6pPr>
            <a:lvl7pPr marL="3607039" indent="0" algn="ctr">
              <a:buNone/>
              <a:defRPr sz="2104"/>
            </a:lvl7pPr>
            <a:lvl8pPr marL="4208211" indent="0" algn="ctr">
              <a:buNone/>
              <a:defRPr sz="2104"/>
            </a:lvl8pPr>
            <a:lvl9pPr marL="4809385" indent="0" algn="ctr">
              <a:buNone/>
              <a:defRPr sz="2104"/>
            </a:lvl9pPr>
          </a:lstStyle>
          <a:p>
            <a:r>
              <a:rPr lang="de-DE" dirty="0"/>
              <a:t>Veranstaltung Datum</a:t>
            </a:r>
            <a:endParaRPr lang="en-US" dirty="0"/>
          </a:p>
        </p:txBody>
      </p:sp>
      <p:cxnSp>
        <p:nvCxnSpPr>
          <p:cNvPr id="10" name="Gerader Verbinder 9">
            <a:extLst>
              <a:ext uri="{FF2B5EF4-FFF2-40B4-BE49-F238E27FC236}">
                <a16:creationId xmlns:a16="http://schemas.microsoft.com/office/drawing/2014/main" id="{4EFC6B98-62C5-42E2-BB0B-28E9F4787F8D}"/>
              </a:ext>
            </a:extLst>
          </p:cNvPr>
          <p:cNvCxnSpPr/>
          <p:nvPr userDrawn="1"/>
        </p:nvCxnSpPr>
        <p:spPr>
          <a:xfrm>
            <a:off x="586742" y="3431176"/>
            <a:ext cx="5119832"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06A59E49-D082-5542-906A-E27BB7CE1975}"/>
              </a:ext>
            </a:extLst>
          </p:cNvPr>
          <p:cNvSpPr txBox="1"/>
          <p:nvPr userDrawn="1"/>
        </p:nvSpPr>
        <p:spPr>
          <a:xfrm>
            <a:off x="586742" y="6294855"/>
            <a:ext cx="2131158" cy="452688"/>
          </a:xfrm>
          <a:prstGeom prst="rect">
            <a:avLst/>
          </a:prstGeom>
          <a:noFill/>
        </p:spPr>
        <p:txBody>
          <a:bodyPr wrap="square" lIns="0" tIns="0" rIns="0" bIns="0" rtlCol="0">
            <a:spAutoFit/>
          </a:bodyPr>
          <a:lstStyle/>
          <a:p>
            <a:pPr>
              <a:lnSpc>
                <a:spcPts val="1711"/>
              </a:lnSpc>
            </a:pPr>
            <a:r>
              <a:rPr lang="de-DE" sz="1525" dirty="0">
                <a:solidFill>
                  <a:schemeClr val="accent1"/>
                </a:solidFill>
                <a:latin typeface="+mj-lt"/>
              </a:rPr>
              <a:t>www.kulturweit.de</a:t>
            </a:r>
          </a:p>
          <a:p>
            <a:r>
              <a:rPr lang="de-DE" sz="1525" dirty="0">
                <a:solidFill>
                  <a:schemeClr val="accent1"/>
                </a:solidFill>
                <a:latin typeface="+mj-lt"/>
              </a:rPr>
              <a:t>www.unesco.de</a:t>
            </a:r>
          </a:p>
        </p:txBody>
      </p:sp>
      <p:pic>
        <p:nvPicPr>
          <p:cNvPr id="5" name="Grafik 4">
            <a:extLst>
              <a:ext uri="{FF2B5EF4-FFF2-40B4-BE49-F238E27FC236}">
                <a16:creationId xmlns:a16="http://schemas.microsoft.com/office/drawing/2014/main" id="{2998BCDB-DFEF-4CEA-A3EA-4C15874323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1474" y="5329078"/>
            <a:ext cx="2747533" cy="1485096"/>
          </a:xfrm>
          <a:prstGeom prst="rect">
            <a:avLst/>
          </a:prstGeom>
        </p:spPr>
      </p:pic>
    </p:spTree>
    <p:extLst>
      <p:ext uri="{BB962C8B-B14F-4D97-AF65-F5344CB8AC3E}">
        <p14:creationId xmlns:p14="http://schemas.microsoft.com/office/powerpoint/2010/main" val="372671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4291B-EB14-40E5-882B-3986A8263268}" type="datetime1">
              <a:rPr lang="de-DE" smtClean="0"/>
              <a:t>17.05.2024</a:t>
            </a:fld>
            <a:endParaRPr lang="de-DE" dirty="0"/>
          </a:p>
        </p:txBody>
      </p:sp>
      <p:sp>
        <p:nvSpPr>
          <p:cNvPr id="3" name="Footer Placeholder 2"/>
          <p:cNvSpPr>
            <a:spLocks noGrp="1"/>
          </p:cNvSpPr>
          <p:nvPr>
            <p:ph type="ftr" sz="quarter" idx="11"/>
          </p:nvPr>
        </p:nvSpPr>
        <p:spPr/>
        <p:txBody>
          <a:bodyPr/>
          <a:lstStyle/>
          <a:p>
            <a:r>
              <a:rPr lang="de-DE" dirty="0"/>
              <a:t>Thema 1 / weitere Beschreibung </a:t>
            </a:r>
          </a:p>
        </p:txBody>
      </p:sp>
      <p:sp>
        <p:nvSpPr>
          <p:cNvPr id="4" name="Slide Number Placeholder 3"/>
          <p:cNvSpPr>
            <a:spLocks noGrp="1"/>
          </p:cNvSpPr>
          <p:nvPr>
            <p:ph type="sldNum" sz="quarter" idx="12"/>
          </p:nvPr>
        </p:nvSpPr>
        <p:spPr/>
        <p:txBody>
          <a:bodyPr/>
          <a:lstStyle/>
          <a:p>
            <a:fld id="{37252D6E-0E8E-4AF1-8CE7-C581A6E2DE70}" type="slidenum">
              <a:rPr lang="de-DE" smtClean="0"/>
              <a:t>‹Nr.›</a:t>
            </a:fld>
            <a:endParaRPr lang="de-DE" dirty="0"/>
          </a:p>
        </p:txBody>
      </p:sp>
    </p:spTree>
    <p:extLst>
      <p:ext uri="{BB962C8B-B14F-4D97-AF65-F5344CB8AC3E}">
        <p14:creationId xmlns:p14="http://schemas.microsoft.com/office/powerpoint/2010/main" val="418437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 Bi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E45D3A7-C0BF-4058-BFFD-6A3C78CACE55}"/>
              </a:ext>
            </a:extLst>
          </p:cNvPr>
          <p:cNvSpPr/>
          <p:nvPr userDrawn="1"/>
        </p:nvSpPr>
        <p:spPr>
          <a:xfrm>
            <a:off x="1" y="0"/>
            <a:ext cx="12023725" cy="694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65" dirty="0"/>
          </a:p>
        </p:txBody>
      </p:sp>
      <p:sp>
        <p:nvSpPr>
          <p:cNvPr id="2" name="Title 1"/>
          <p:cNvSpPr>
            <a:spLocks noGrp="1"/>
          </p:cNvSpPr>
          <p:nvPr>
            <p:ph type="ctrTitle" hasCustomPrompt="1"/>
          </p:nvPr>
        </p:nvSpPr>
        <p:spPr>
          <a:xfrm>
            <a:off x="586743" y="361651"/>
            <a:ext cx="5160573" cy="3202520"/>
          </a:xfrm>
        </p:spPr>
        <p:txBody>
          <a:bodyPr anchor="t" anchorCtr="0">
            <a:noAutofit/>
          </a:bodyPr>
          <a:lstStyle>
            <a:lvl1pPr algn="l">
              <a:lnSpc>
                <a:spcPts val="5546"/>
              </a:lnSpc>
              <a:defRPr sz="4623">
                <a:solidFill>
                  <a:schemeClr val="accent1"/>
                </a:solidFill>
                <a:latin typeface="+mj-lt"/>
              </a:defRPr>
            </a:lvl1pPr>
          </a:lstStyle>
          <a:p>
            <a:r>
              <a:rPr lang="de-DE" dirty="0"/>
              <a:t>Headline</a:t>
            </a:r>
            <a:endParaRPr lang="en-US" dirty="0"/>
          </a:p>
        </p:txBody>
      </p:sp>
      <p:sp>
        <p:nvSpPr>
          <p:cNvPr id="3" name="Subtitle 2"/>
          <p:cNvSpPr>
            <a:spLocks noGrp="1"/>
          </p:cNvSpPr>
          <p:nvPr>
            <p:ph type="subTitle" idx="1" hasCustomPrompt="1"/>
          </p:nvPr>
        </p:nvSpPr>
        <p:spPr>
          <a:xfrm>
            <a:off x="586742" y="3803348"/>
            <a:ext cx="10850243" cy="1084595"/>
          </a:xfrm>
        </p:spPr>
        <p:txBody>
          <a:bodyPr>
            <a:noAutofit/>
          </a:bodyPr>
          <a:lstStyle>
            <a:lvl1pPr marL="0" indent="0" algn="l">
              <a:lnSpc>
                <a:spcPts val="3605"/>
              </a:lnSpc>
              <a:buNone/>
              <a:defRPr sz="2681">
                <a:solidFill>
                  <a:schemeClr val="accent1"/>
                </a:solidFill>
                <a:latin typeface="+mj-lt"/>
              </a:defRPr>
            </a:lvl1pPr>
            <a:lvl2pPr marL="601174" indent="0" algn="ctr">
              <a:buNone/>
              <a:defRPr sz="2630"/>
            </a:lvl2pPr>
            <a:lvl3pPr marL="1202346" indent="0" algn="ctr">
              <a:buNone/>
              <a:defRPr sz="2368"/>
            </a:lvl3pPr>
            <a:lvl4pPr marL="1803521" indent="0" algn="ctr">
              <a:buNone/>
              <a:defRPr sz="2104"/>
            </a:lvl4pPr>
            <a:lvl5pPr marL="2404692" indent="0" algn="ctr">
              <a:buNone/>
              <a:defRPr sz="2104"/>
            </a:lvl5pPr>
            <a:lvl6pPr marL="3005865" indent="0" algn="ctr">
              <a:buNone/>
              <a:defRPr sz="2104"/>
            </a:lvl6pPr>
            <a:lvl7pPr marL="3607039" indent="0" algn="ctr">
              <a:buNone/>
              <a:defRPr sz="2104"/>
            </a:lvl7pPr>
            <a:lvl8pPr marL="4208211" indent="0" algn="ctr">
              <a:buNone/>
              <a:defRPr sz="2104"/>
            </a:lvl8pPr>
            <a:lvl9pPr marL="4809385" indent="0" algn="ctr">
              <a:buNone/>
              <a:defRPr sz="2104"/>
            </a:lvl9pPr>
          </a:lstStyle>
          <a:p>
            <a:r>
              <a:rPr lang="de-DE" dirty="0"/>
              <a:t>Veranstaltung Datum</a:t>
            </a:r>
            <a:endParaRPr lang="en-US" dirty="0"/>
          </a:p>
        </p:txBody>
      </p:sp>
      <p:cxnSp>
        <p:nvCxnSpPr>
          <p:cNvPr id="10" name="Gerader Verbinder 9">
            <a:extLst>
              <a:ext uri="{FF2B5EF4-FFF2-40B4-BE49-F238E27FC236}">
                <a16:creationId xmlns:a16="http://schemas.microsoft.com/office/drawing/2014/main" id="{4EFC6B98-62C5-42E2-BB0B-28E9F4787F8D}"/>
              </a:ext>
            </a:extLst>
          </p:cNvPr>
          <p:cNvCxnSpPr/>
          <p:nvPr userDrawn="1"/>
        </p:nvCxnSpPr>
        <p:spPr>
          <a:xfrm>
            <a:off x="586742" y="3711458"/>
            <a:ext cx="5119832"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Bildplatzhalter 6">
            <a:extLst>
              <a:ext uri="{FF2B5EF4-FFF2-40B4-BE49-F238E27FC236}">
                <a16:creationId xmlns:a16="http://schemas.microsoft.com/office/drawing/2014/main" id="{73155D9C-A2E2-4B7B-ACFF-C5DAA8DA7334}"/>
              </a:ext>
            </a:extLst>
          </p:cNvPr>
          <p:cNvSpPr>
            <a:spLocks noGrp="1"/>
          </p:cNvSpPr>
          <p:nvPr>
            <p:ph type="pic" sz="quarter" idx="10"/>
          </p:nvPr>
        </p:nvSpPr>
        <p:spPr>
          <a:xfrm>
            <a:off x="6305412" y="447550"/>
            <a:ext cx="5160573" cy="2750332"/>
          </a:xfrm>
          <a:solidFill>
            <a:schemeClr val="tx2"/>
          </a:solidFill>
        </p:spPr>
        <p:txBody>
          <a:bodyPr/>
          <a:lstStyle>
            <a:lvl1pPr algn="ctr">
              <a:defRPr>
                <a:latin typeface="+mn-lt"/>
              </a:defRPr>
            </a:lvl1pPr>
          </a:lstStyle>
          <a:p>
            <a:r>
              <a:rPr lang="de-DE" dirty="0"/>
              <a:t>Bild durch Klicken auf Symbol hinzufügen</a:t>
            </a:r>
          </a:p>
        </p:txBody>
      </p:sp>
      <p:sp>
        <p:nvSpPr>
          <p:cNvPr id="9" name="Textfeld 8">
            <a:extLst>
              <a:ext uri="{FF2B5EF4-FFF2-40B4-BE49-F238E27FC236}">
                <a16:creationId xmlns:a16="http://schemas.microsoft.com/office/drawing/2014/main" id="{F913F7AB-B04A-3344-B321-205150CEFF39}"/>
              </a:ext>
            </a:extLst>
          </p:cNvPr>
          <p:cNvSpPr txBox="1"/>
          <p:nvPr userDrawn="1"/>
        </p:nvSpPr>
        <p:spPr>
          <a:xfrm>
            <a:off x="586740" y="6127728"/>
            <a:ext cx="2131158" cy="452688"/>
          </a:xfrm>
          <a:prstGeom prst="rect">
            <a:avLst/>
          </a:prstGeom>
          <a:noFill/>
        </p:spPr>
        <p:txBody>
          <a:bodyPr wrap="square" lIns="0" tIns="0" rIns="0" bIns="0" rtlCol="0">
            <a:spAutoFit/>
          </a:bodyPr>
          <a:lstStyle/>
          <a:p>
            <a:pPr>
              <a:lnSpc>
                <a:spcPts val="1711"/>
              </a:lnSpc>
            </a:pPr>
            <a:r>
              <a:rPr lang="de-DE" sz="1525" dirty="0">
                <a:solidFill>
                  <a:schemeClr val="accent1"/>
                </a:solidFill>
                <a:latin typeface="+mj-lt"/>
              </a:rPr>
              <a:t>www.kulturweit.de</a:t>
            </a:r>
          </a:p>
          <a:p>
            <a:r>
              <a:rPr lang="de-DE" sz="1525" dirty="0">
                <a:solidFill>
                  <a:schemeClr val="accent1"/>
                </a:solidFill>
                <a:latin typeface="+mj-lt"/>
              </a:rPr>
              <a:t>www.unesco.de</a:t>
            </a:r>
          </a:p>
        </p:txBody>
      </p:sp>
      <p:pic>
        <p:nvPicPr>
          <p:cNvPr id="11" name="Grafik 10">
            <a:extLst>
              <a:ext uri="{FF2B5EF4-FFF2-40B4-BE49-F238E27FC236}">
                <a16:creationId xmlns:a16="http://schemas.microsoft.com/office/drawing/2014/main" id="{84A52127-AC01-7248-9CEB-125329ABE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6382" y="5297471"/>
            <a:ext cx="3409799" cy="1381100"/>
          </a:xfrm>
          <a:prstGeom prst="rect">
            <a:avLst/>
          </a:prstGeom>
        </p:spPr>
      </p:pic>
    </p:spTree>
    <p:extLst>
      <p:ext uri="{BB962C8B-B14F-4D97-AF65-F5344CB8AC3E}">
        <p14:creationId xmlns:p14="http://schemas.microsoft.com/office/powerpoint/2010/main" val="13868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ema groß">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CF92D5E-83B4-4E06-B7F4-BBBF1EAC300D}"/>
              </a:ext>
            </a:extLst>
          </p:cNvPr>
          <p:cNvSpPr/>
          <p:nvPr userDrawn="1"/>
        </p:nvSpPr>
        <p:spPr>
          <a:xfrm>
            <a:off x="0" y="0"/>
            <a:ext cx="12023725" cy="3426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65" dirty="0"/>
          </a:p>
        </p:txBody>
      </p:sp>
      <p:sp>
        <p:nvSpPr>
          <p:cNvPr id="2" name="Title 1"/>
          <p:cNvSpPr>
            <a:spLocks noGrp="1"/>
          </p:cNvSpPr>
          <p:nvPr>
            <p:ph type="title" hasCustomPrompt="1"/>
          </p:nvPr>
        </p:nvSpPr>
        <p:spPr>
          <a:xfrm>
            <a:off x="586742" y="304863"/>
            <a:ext cx="10557067" cy="680640"/>
          </a:xfrm>
        </p:spPr>
        <p:txBody>
          <a:bodyPr>
            <a:noAutofit/>
          </a:bodyPr>
          <a:lstStyle>
            <a:lvl1pPr>
              <a:lnSpc>
                <a:spcPts val="6472"/>
              </a:lnSpc>
              <a:defRPr sz="5546">
                <a:solidFill>
                  <a:schemeClr val="accent1"/>
                </a:solidFill>
                <a:latin typeface="+mj-lt"/>
              </a:defRPr>
            </a:lvl1pPr>
          </a:lstStyle>
          <a:p>
            <a:r>
              <a:rPr lang="de-DE" dirty="0"/>
              <a:t>Headline</a:t>
            </a:r>
            <a:endParaRPr lang="en-US" dirty="0"/>
          </a:p>
        </p:txBody>
      </p:sp>
      <p:sp>
        <p:nvSpPr>
          <p:cNvPr id="3" name="Content Placeholder 2"/>
          <p:cNvSpPr>
            <a:spLocks noGrp="1"/>
          </p:cNvSpPr>
          <p:nvPr>
            <p:ph idx="1"/>
          </p:nvPr>
        </p:nvSpPr>
        <p:spPr>
          <a:xfrm>
            <a:off x="586742" y="1311601"/>
            <a:ext cx="10557067" cy="189867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4A9BF1C7-DC56-4878-8FCE-93A746BD3B34}" type="datetime1">
              <a:rPr lang="de-DE" smtClean="0"/>
              <a:pPr/>
              <a:t>17.05.2024</a:t>
            </a:fld>
            <a:endParaRPr lang="de-DE" dirty="0"/>
          </a:p>
        </p:txBody>
      </p:sp>
      <p:sp>
        <p:nvSpPr>
          <p:cNvPr id="5" name="Footer Placeholder 4"/>
          <p:cNvSpPr>
            <a:spLocks noGrp="1"/>
          </p:cNvSpPr>
          <p:nvPr>
            <p:ph type="ftr" sz="quarter" idx="11"/>
          </p:nvPr>
        </p:nvSpPr>
        <p:spPr/>
        <p:txBody>
          <a:bodyPr/>
          <a:lstStyle>
            <a:lvl1pPr>
              <a:defRPr>
                <a:solidFill>
                  <a:schemeClr val="accent1"/>
                </a:solidFill>
              </a:defRPr>
            </a:lvl1pPr>
          </a:lstStyle>
          <a:p>
            <a:r>
              <a:rPr lang="de-DE" dirty="0"/>
              <a:t>Thema 1 / weitere Beschreibung </a:t>
            </a:r>
          </a:p>
        </p:txBody>
      </p:sp>
      <p:sp>
        <p:nvSpPr>
          <p:cNvPr id="6" name="Slide Number Placeholder 5"/>
          <p:cNvSpPr>
            <a:spLocks noGrp="1"/>
          </p:cNvSpPr>
          <p:nvPr>
            <p:ph type="sldNum" sz="quarter" idx="12"/>
          </p:nvPr>
        </p:nvSpPr>
        <p:spPr/>
        <p:txBody>
          <a:bodyPr/>
          <a:lstStyle/>
          <a:p>
            <a:fld id="{37252D6E-0E8E-4AF1-8CE7-C581A6E2DE70}" type="slidenum">
              <a:rPr lang="de-DE" smtClean="0"/>
              <a:t>‹Nr.›</a:t>
            </a:fld>
            <a:endParaRPr lang="de-DE" dirty="0"/>
          </a:p>
        </p:txBody>
      </p:sp>
      <p:sp>
        <p:nvSpPr>
          <p:cNvPr id="10" name="Bildplatzhalter 9">
            <a:extLst>
              <a:ext uri="{FF2B5EF4-FFF2-40B4-BE49-F238E27FC236}">
                <a16:creationId xmlns:a16="http://schemas.microsoft.com/office/drawing/2014/main" id="{BC7D7DEC-70DF-4BA0-927F-A9BA181895D3}"/>
              </a:ext>
            </a:extLst>
          </p:cNvPr>
          <p:cNvSpPr>
            <a:spLocks noGrp="1"/>
          </p:cNvSpPr>
          <p:nvPr>
            <p:ph type="pic" sz="quarter" idx="13"/>
          </p:nvPr>
        </p:nvSpPr>
        <p:spPr>
          <a:xfrm>
            <a:off x="587098" y="3517069"/>
            <a:ext cx="5142960" cy="2727085"/>
          </a:xfrm>
          <a:solidFill>
            <a:schemeClr val="tx2"/>
          </a:solidFill>
        </p:spPr>
        <p:txBody>
          <a:bodyPr/>
          <a:lstStyle>
            <a:lvl1pPr algn="ctr">
              <a:defRPr>
                <a:latin typeface="+mn-lt"/>
              </a:defRPr>
            </a:lvl1pPr>
          </a:lstStyle>
          <a:p>
            <a:r>
              <a:rPr lang="de-DE" dirty="0"/>
              <a:t>Bild durch Klicken auf Symbol hinzufügen</a:t>
            </a:r>
          </a:p>
        </p:txBody>
      </p:sp>
    </p:spTree>
    <p:extLst>
      <p:ext uri="{BB962C8B-B14F-4D97-AF65-F5344CB8AC3E}">
        <p14:creationId xmlns:p14="http://schemas.microsoft.com/office/powerpoint/2010/main" val="251814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ema klein">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CF92D5E-83B4-4E06-B7F4-BBBF1EAC300D}"/>
              </a:ext>
            </a:extLst>
          </p:cNvPr>
          <p:cNvSpPr/>
          <p:nvPr userDrawn="1"/>
        </p:nvSpPr>
        <p:spPr>
          <a:xfrm>
            <a:off x="1" y="0"/>
            <a:ext cx="12022785" cy="3254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65" dirty="0"/>
          </a:p>
        </p:txBody>
      </p:sp>
      <p:sp>
        <p:nvSpPr>
          <p:cNvPr id="2" name="Title 1"/>
          <p:cNvSpPr>
            <a:spLocks noGrp="1"/>
          </p:cNvSpPr>
          <p:nvPr>
            <p:ph type="title" hasCustomPrompt="1"/>
          </p:nvPr>
        </p:nvSpPr>
        <p:spPr>
          <a:xfrm>
            <a:off x="586742" y="369693"/>
            <a:ext cx="10850243" cy="2722436"/>
          </a:xfrm>
        </p:spPr>
        <p:txBody>
          <a:bodyPr>
            <a:noAutofit/>
          </a:bodyPr>
          <a:lstStyle>
            <a:lvl1pPr>
              <a:lnSpc>
                <a:spcPts val="5546"/>
              </a:lnSpc>
              <a:defRPr sz="4623">
                <a:solidFill>
                  <a:schemeClr val="accent1"/>
                </a:solidFill>
                <a:latin typeface="+mj-lt"/>
              </a:defRPr>
            </a:lvl1pPr>
          </a:lstStyle>
          <a:p>
            <a:r>
              <a:rPr lang="de-DE" dirty="0"/>
              <a:t>Headline</a:t>
            </a:r>
            <a:endParaRPr lang="en-US" dirty="0"/>
          </a:p>
        </p:txBody>
      </p:sp>
      <p:sp>
        <p:nvSpPr>
          <p:cNvPr id="3" name="Content Placeholder 2"/>
          <p:cNvSpPr>
            <a:spLocks noGrp="1"/>
          </p:cNvSpPr>
          <p:nvPr>
            <p:ph idx="1"/>
          </p:nvPr>
        </p:nvSpPr>
        <p:spPr>
          <a:xfrm>
            <a:off x="586742" y="3597439"/>
            <a:ext cx="10850243" cy="26647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9BF1C7-DC56-4878-8FCE-93A746BD3B34}" type="datetime1">
              <a:rPr lang="de-DE" smtClean="0"/>
              <a:t>17.05.2024</a:t>
            </a:fld>
            <a:endParaRPr lang="de-DE" dirty="0"/>
          </a:p>
        </p:txBody>
      </p:sp>
      <p:sp>
        <p:nvSpPr>
          <p:cNvPr id="5" name="Footer Placeholder 4"/>
          <p:cNvSpPr>
            <a:spLocks noGrp="1"/>
          </p:cNvSpPr>
          <p:nvPr>
            <p:ph type="ftr" sz="quarter" idx="11"/>
          </p:nvPr>
        </p:nvSpPr>
        <p:spPr/>
        <p:txBody>
          <a:bodyPr/>
          <a:lstStyle/>
          <a:p>
            <a:r>
              <a:rPr lang="de-DE" dirty="0"/>
              <a:t>Thema 1 / weitere Beschreibung </a:t>
            </a:r>
          </a:p>
        </p:txBody>
      </p:sp>
      <p:sp>
        <p:nvSpPr>
          <p:cNvPr id="6" name="Slide Number Placeholder 5"/>
          <p:cNvSpPr>
            <a:spLocks noGrp="1"/>
          </p:cNvSpPr>
          <p:nvPr>
            <p:ph type="sldNum" sz="quarter" idx="12"/>
          </p:nvPr>
        </p:nvSpPr>
        <p:spPr/>
        <p:txBody>
          <a:bodyPr/>
          <a:lstStyle/>
          <a:p>
            <a:fld id="{37252D6E-0E8E-4AF1-8CE7-C581A6E2DE70}" type="slidenum">
              <a:rPr lang="de-DE" smtClean="0"/>
              <a:t>‹Nr.›</a:t>
            </a:fld>
            <a:endParaRPr lang="de-DE" dirty="0"/>
          </a:p>
        </p:txBody>
      </p:sp>
    </p:spTree>
    <p:extLst>
      <p:ext uri="{BB962C8B-B14F-4D97-AF65-F5344CB8AC3E}">
        <p14:creationId xmlns:p14="http://schemas.microsoft.com/office/powerpoint/2010/main" val="108883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9BF1C7-DC56-4878-8FCE-93A746BD3B34}" type="datetime1">
              <a:rPr lang="de-DE" smtClean="0"/>
              <a:t>17.05.2024</a:t>
            </a:fld>
            <a:endParaRPr lang="de-DE" dirty="0"/>
          </a:p>
        </p:txBody>
      </p:sp>
      <p:sp>
        <p:nvSpPr>
          <p:cNvPr id="5" name="Footer Placeholder 4"/>
          <p:cNvSpPr>
            <a:spLocks noGrp="1"/>
          </p:cNvSpPr>
          <p:nvPr>
            <p:ph type="ftr" sz="quarter" idx="11"/>
          </p:nvPr>
        </p:nvSpPr>
        <p:spPr/>
        <p:txBody>
          <a:bodyPr/>
          <a:lstStyle/>
          <a:p>
            <a:r>
              <a:rPr lang="de-DE" dirty="0"/>
              <a:t>Thema 1 / weitere Beschreibung </a:t>
            </a:r>
          </a:p>
        </p:txBody>
      </p:sp>
      <p:sp>
        <p:nvSpPr>
          <p:cNvPr id="6" name="Slide Number Placeholder 5"/>
          <p:cNvSpPr>
            <a:spLocks noGrp="1"/>
          </p:cNvSpPr>
          <p:nvPr>
            <p:ph type="sldNum" sz="quarter" idx="12"/>
          </p:nvPr>
        </p:nvSpPr>
        <p:spPr/>
        <p:txBody>
          <a:bodyPr/>
          <a:lstStyle/>
          <a:p>
            <a:fld id="{37252D6E-0E8E-4AF1-8CE7-C581A6E2DE70}" type="slidenum">
              <a:rPr lang="de-DE" smtClean="0"/>
              <a:t>‹Nr.›</a:t>
            </a:fld>
            <a:endParaRPr lang="de-DE" dirty="0"/>
          </a:p>
        </p:txBody>
      </p:sp>
    </p:spTree>
    <p:extLst>
      <p:ext uri="{BB962C8B-B14F-4D97-AF65-F5344CB8AC3E}">
        <p14:creationId xmlns:p14="http://schemas.microsoft.com/office/powerpoint/2010/main" val="72857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 2 x Bi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err="1"/>
              <a:t>Subhead</a:t>
            </a:r>
            <a:endParaRPr lang="en-US" dirty="0"/>
          </a:p>
        </p:txBody>
      </p:sp>
      <p:sp>
        <p:nvSpPr>
          <p:cNvPr id="3" name="Content Placeholder 2"/>
          <p:cNvSpPr>
            <a:spLocks noGrp="1"/>
          </p:cNvSpPr>
          <p:nvPr>
            <p:ph idx="1"/>
          </p:nvPr>
        </p:nvSpPr>
        <p:spPr>
          <a:xfrm>
            <a:off x="586742" y="903954"/>
            <a:ext cx="10850243" cy="19259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9BF1C7-DC56-4878-8FCE-93A746BD3B34}" type="datetime1">
              <a:rPr lang="de-DE" smtClean="0"/>
              <a:t>17.05.2024</a:t>
            </a:fld>
            <a:endParaRPr lang="de-DE" dirty="0"/>
          </a:p>
        </p:txBody>
      </p:sp>
      <p:sp>
        <p:nvSpPr>
          <p:cNvPr id="5" name="Footer Placeholder 4"/>
          <p:cNvSpPr>
            <a:spLocks noGrp="1"/>
          </p:cNvSpPr>
          <p:nvPr>
            <p:ph type="ftr" sz="quarter" idx="11"/>
          </p:nvPr>
        </p:nvSpPr>
        <p:spPr/>
        <p:txBody>
          <a:bodyPr/>
          <a:lstStyle/>
          <a:p>
            <a:r>
              <a:rPr lang="de-DE" dirty="0"/>
              <a:t>Thema 1 / weitere Beschreibung </a:t>
            </a:r>
          </a:p>
        </p:txBody>
      </p:sp>
      <p:sp>
        <p:nvSpPr>
          <p:cNvPr id="6" name="Slide Number Placeholder 5"/>
          <p:cNvSpPr>
            <a:spLocks noGrp="1"/>
          </p:cNvSpPr>
          <p:nvPr>
            <p:ph type="sldNum" sz="quarter" idx="12"/>
          </p:nvPr>
        </p:nvSpPr>
        <p:spPr/>
        <p:txBody>
          <a:bodyPr/>
          <a:lstStyle/>
          <a:p>
            <a:fld id="{37252D6E-0E8E-4AF1-8CE7-C581A6E2DE70}" type="slidenum">
              <a:rPr lang="de-DE" smtClean="0"/>
              <a:t>‹Nr.›</a:t>
            </a:fld>
            <a:endParaRPr lang="de-DE" dirty="0"/>
          </a:p>
        </p:txBody>
      </p:sp>
      <p:sp>
        <p:nvSpPr>
          <p:cNvPr id="10" name="Bildplatzhalter 9">
            <a:extLst>
              <a:ext uri="{FF2B5EF4-FFF2-40B4-BE49-F238E27FC236}">
                <a16:creationId xmlns:a16="http://schemas.microsoft.com/office/drawing/2014/main" id="{1E882B28-EE82-4170-B279-1034131181E9}"/>
              </a:ext>
            </a:extLst>
          </p:cNvPr>
          <p:cNvSpPr>
            <a:spLocks noGrp="1"/>
          </p:cNvSpPr>
          <p:nvPr>
            <p:ph type="pic" sz="quarter" idx="13"/>
          </p:nvPr>
        </p:nvSpPr>
        <p:spPr>
          <a:xfrm>
            <a:off x="587097" y="2947467"/>
            <a:ext cx="2923738" cy="1546063"/>
          </a:xfrm>
          <a:solidFill>
            <a:schemeClr val="tx2"/>
          </a:solidFill>
        </p:spPr>
        <p:txBody>
          <a:bodyPr/>
          <a:lstStyle>
            <a:lvl1pPr algn="ctr">
              <a:defRPr>
                <a:latin typeface="+mn-lt"/>
              </a:defRPr>
            </a:lvl1pPr>
          </a:lstStyle>
          <a:p>
            <a:r>
              <a:rPr lang="de-DE" dirty="0"/>
              <a:t>Bild durch Klicken auf Symbol hinzufügen</a:t>
            </a:r>
          </a:p>
        </p:txBody>
      </p:sp>
      <p:sp>
        <p:nvSpPr>
          <p:cNvPr id="13" name="Textplatzhalter 12">
            <a:extLst>
              <a:ext uri="{FF2B5EF4-FFF2-40B4-BE49-F238E27FC236}">
                <a16:creationId xmlns:a16="http://schemas.microsoft.com/office/drawing/2014/main" id="{18B5C8B8-4279-4DA7-AF34-90EDB08D6F49}"/>
              </a:ext>
            </a:extLst>
          </p:cNvPr>
          <p:cNvSpPr>
            <a:spLocks noGrp="1"/>
          </p:cNvSpPr>
          <p:nvPr>
            <p:ph type="body" sz="quarter" idx="14"/>
          </p:nvPr>
        </p:nvSpPr>
        <p:spPr>
          <a:xfrm>
            <a:off x="587098" y="4728604"/>
            <a:ext cx="5142960" cy="1202494"/>
          </a:xfrm>
        </p:spPr>
        <p:txBody>
          <a:bodyPr tIns="0">
            <a:noAutofit/>
          </a:bodyPr>
          <a:lstStyle>
            <a:lvl1pPr>
              <a:lnSpc>
                <a:spcPts val="1665"/>
              </a:lnSpc>
              <a:spcAft>
                <a:spcPts val="0"/>
              </a:spcAft>
              <a:defRPr sz="1202"/>
            </a:lvl1pPr>
            <a:lvl2pPr>
              <a:lnSpc>
                <a:spcPts val="1665"/>
              </a:lnSpc>
              <a:spcAft>
                <a:spcPts val="0"/>
              </a:spcAft>
              <a:defRPr sz="1202"/>
            </a:lvl2pPr>
            <a:lvl3pPr marL="166420" indent="-166420">
              <a:lnSpc>
                <a:spcPts val="1665"/>
              </a:lnSpc>
              <a:defRPr sz="1202"/>
            </a:lvl3pPr>
            <a:lvl4pPr marL="332839" indent="-166420">
              <a:lnSpc>
                <a:spcPts val="1665"/>
              </a:lnSpc>
              <a:spcBef>
                <a:spcPts val="369"/>
              </a:spcBef>
              <a:defRPr sz="1202"/>
            </a:lvl4pPr>
            <a:lvl5pPr marL="499260" indent="-166420">
              <a:lnSpc>
                <a:spcPts val="1665"/>
              </a:lnSpc>
              <a:spcBef>
                <a:spcPts val="369"/>
              </a:spcBef>
              <a:defRPr sz="120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Bildplatzhalter 9">
            <a:extLst>
              <a:ext uri="{FF2B5EF4-FFF2-40B4-BE49-F238E27FC236}">
                <a16:creationId xmlns:a16="http://schemas.microsoft.com/office/drawing/2014/main" id="{5D4CADB6-C54C-4AC1-9298-ECD550AC042A}"/>
              </a:ext>
            </a:extLst>
          </p:cNvPr>
          <p:cNvSpPr>
            <a:spLocks noGrp="1"/>
          </p:cNvSpPr>
          <p:nvPr>
            <p:ph type="pic" sz="quarter" idx="15"/>
          </p:nvPr>
        </p:nvSpPr>
        <p:spPr>
          <a:xfrm>
            <a:off x="6317154" y="2947467"/>
            <a:ext cx="2923738" cy="1546063"/>
          </a:xfrm>
          <a:solidFill>
            <a:schemeClr val="tx2"/>
          </a:solidFill>
        </p:spPr>
        <p:txBody>
          <a:bodyPr/>
          <a:lstStyle>
            <a:lvl1pPr algn="ctr">
              <a:defRPr>
                <a:latin typeface="+mn-lt"/>
              </a:defRPr>
            </a:lvl1pPr>
          </a:lstStyle>
          <a:p>
            <a:r>
              <a:rPr lang="de-DE" dirty="0"/>
              <a:t>Bild durch Klicken auf Symbol hinzufügen</a:t>
            </a:r>
          </a:p>
        </p:txBody>
      </p:sp>
      <p:sp>
        <p:nvSpPr>
          <p:cNvPr id="18" name="Textplatzhalter 12">
            <a:extLst>
              <a:ext uri="{FF2B5EF4-FFF2-40B4-BE49-F238E27FC236}">
                <a16:creationId xmlns:a16="http://schemas.microsoft.com/office/drawing/2014/main" id="{0313CA0D-7E8F-4BE7-815B-D3D9BFBFDFD6}"/>
              </a:ext>
            </a:extLst>
          </p:cNvPr>
          <p:cNvSpPr>
            <a:spLocks noGrp="1"/>
          </p:cNvSpPr>
          <p:nvPr>
            <p:ph type="body" sz="quarter" idx="16"/>
          </p:nvPr>
        </p:nvSpPr>
        <p:spPr>
          <a:xfrm>
            <a:off x="6317153" y="4728604"/>
            <a:ext cx="5142960" cy="1202494"/>
          </a:xfrm>
        </p:spPr>
        <p:txBody>
          <a:bodyPr tIns="0">
            <a:noAutofit/>
          </a:bodyPr>
          <a:lstStyle>
            <a:lvl1pPr>
              <a:lnSpc>
                <a:spcPts val="1665"/>
              </a:lnSpc>
              <a:spcAft>
                <a:spcPts val="0"/>
              </a:spcAft>
              <a:defRPr sz="1202"/>
            </a:lvl1pPr>
            <a:lvl2pPr>
              <a:lnSpc>
                <a:spcPts val="1665"/>
              </a:lnSpc>
              <a:spcAft>
                <a:spcPts val="0"/>
              </a:spcAft>
              <a:defRPr sz="1202"/>
            </a:lvl2pPr>
            <a:lvl3pPr marL="166420" indent="-166420">
              <a:lnSpc>
                <a:spcPts val="1665"/>
              </a:lnSpc>
              <a:defRPr sz="1202"/>
            </a:lvl3pPr>
            <a:lvl4pPr marL="332839" indent="-166420">
              <a:lnSpc>
                <a:spcPts val="1665"/>
              </a:lnSpc>
              <a:spcBef>
                <a:spcPts val="369"/>
              </a:spcBef>
              <a:defRPr sz="1202"/>
            </a:lvl4pPr>
            <a:lvl5pPr marL="499260" indent="-166420">
              <a:lnSpc>
                <a:spcPts val="1665"/>
              </a:lnSpc>
              <a:spcBef>
                <a:spcPts val="369"/>
              </a:spcBef>
              <a:defRPr sz="120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7747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2-spallti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6742" y="369693"/>
            <a:ext cx="5167739" cy="750539"/>
          </a:xfrm>
        </p:spPr>
        <p:txBody>
          <a:bodyPr/>
          <a:lstStyle>
            <a:lvl1pPr>
              <a:defRPr/>
            </a:lvl1pPr>
          </a:lstStyle>
          <a:p>
            <a:r>
              <a:rPr lang="de-DE" dirty="0" err="1"/>
              <a:t>Subhead</a:t>
            </a:r>
            <a:endParaRPr lang="en-US" dirty="0"/>
          </a:p>
        </p:txBody>
      </p:sp>
      <p:sp>
        <p:nvSpPr>
          <p:cNvPr id="3" name="Content Placeholder 2"/>
          <p:cNvSpPr>
            <a:spLocks noGrp="1"/>
          </p:cNvSpPr>
          <p:nvPr>
            <p:ph idx="1"/>
          </p:nvPr>
        </p:nvSpPr>
        <p:spPr>
          <a:xfrm>
            <a:off x="586742" y="1237769"/>
            <a:ext cx="5167739" cy="50244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A9BF1C7-DC56-4878-8FCE-93A746BD3B34}" type="datetime1">
              <a:rPr lang="de-DE" smtClean="0"/>
              <a:t>17.05.2024</a:t>
            </a:fld>
            <a:endParaRPr lang="de-DE" dirty="0"/>
          </a:p>
        </p:txBody>
      </p:sp>
      <p:sp>
        <p:nvSpPr>
          <p:cNvPr id="5" name="Footer Placeholder 4"/>
          <p:cNvSpPr>
            <a:spLocks noGrp="1"/>
          </p:cNvSpPr>
          <p:nvPr>
            <p:ph type="ftr" sz="quarter" idx="11"/>
          </p:nvPr>
        </p:nvSpPr>
        <p:spPr/>
        <p:txBody>
          <a:bodyPr/>
          <a:lstStyle/>
          <a:p>
            <a:r>
              <a:rPr lang="de-DE" dirty="0"/>
              <a:t>Thema 1 / weitere Beschreibung </a:t>
            </a:r>
          </a:p>
        </p:txBody>
      </p:sp>
      <p:sp>
        <p:nvSpPr>
          <p:cNvPr id="6" name="Slide Number Placeholder 5"/>
          <p:cNvSpPr>
            <a:spLocks noGrp="1"/>
          </p:cNvSpPr>
          <p:nvPr>
            <p:ph type="sldNum" sz="quarter" idx="12"/>
          </p:nvPr>
        </p:nvSpPr>
        <p:spPr/>
        <p:txBody>
          <a:bodyPr/>
          <a:lstStyle/>
          <a:p>
            <a:fld id="{37252D6E-0E8E-4AF1-8CE7-C581A6E2DE70}" type="slidenum">
              <a:rPr lang="de-DE" smtClean="0"/>
              <a:t>‹Nr.›</a:t>
            </a:fld>
            <a:endParaRPr lang="de-DE" dirty="0"/>
          </a:p>
        </p:txBody>
      </p:sp>
      <p:sp>
        <p:nvSpPr>
          <p:cNvPr id="15" name="Bildplatzhalter 9">
            <a:extLst>
              <a:ext uri="{FF2B5EF4-FFF2-40B4-BE49-F238E27FC236}">
                <a16:creationId xmlns:a16="http://schemas.microsoft.com/office/drawing/2014/main" id="{5D4CADB6-C54C-4AC1-9298-ECD550AC042A}"/>
              </a:ext>
            </a:extLst>
          </p:cNvPr>
          <p:cNvSpPr>
            <a:spLocks noGrp="1"/>
          </p:cNvSpPr>
          <p:nvPr>
            <p:ph type="pic" sz="quarter" idx="15"/>
          </p:nvPr>
        </p:nvSpPr>
        <p:spPr>
          <a:xfrm>
            <a:off x="6317154" y="487785"/>
            <a:ext cx="2923738" cy="1546063"/>
          </a:xfrm>
          <a:solidFill>
            <a:schemeClr val="tx2"/>
          </a:solidFill>
        </p:spPr>
        <p:txBody>
          <a:bodyPr/>
          <a:lstStyle>
            <a:lvl1pPr algn="ctr">
              <a:defRPr>
                <a:latin typeface="+mn-lt"/>
              </a:defRPr>
            </a:lvl1pPr>
          </a:lstStyle>
          <a:p>
            <a:r>
              <a:rPr lang="de-DE" dirty="0"/>
              <a:t>Bild durch Klicken auf Symbol hinzufügen</a:t>
            </a:r>
          </a:p>
        </p:txBody>
      </p:sp>
      <p:sp>
        <p:nvSpPr>
          <p:cNvPr id="18" name="Textplatzhalter 12">
            <a:extLst>
              <a:ext uri="{FF2B5EF4-FFF2-40B4-BE49-F238E27FC236}">
                <a16:creationId xmlns:a16="http://schemas.microsoft.com/office/drawing/2014/main" id="{0313CA0D-7E8F-4BE7-815B-D3D9BFBFDFD6}"/>
              </a:ext>
            </a:extLst>
          </p:cNvPr>
          <p:cNvSpPr>
            <a:spLocks noGrp="1"/>
          </p:cNvSpPr>
          <p:nvPr>
            <p:ph type="body" sz="quarter" idx="16"/>
          </p:nvPr>
        </p:nvSpPr>
        <p:spPr>
          <a:xfrm>
            <a:off x="6317153" y="2269369"/>
            <a:ext cx="5142960" cy="1202494"/>
          </a:xfrm>
        </p:spPr>
        <p:txBody>
          <a:bodyPr tIns="0">
            <a:noAutofit/>
          </a:bodyPr>
          <a:lstStyle>
            <a:lvl1pPr>
              <a:lnSpc>
                <a:spcPts val="1665"/>
              </a:lnSpc>
              <a:spcAft>
                <a:spcPts val="0"/>
              </a:spcAft>
              <a:defRPr sz="1202"/>
            </a:lvl1pPr>
            <a:lvl2pPr>
              <a:lnSpc>
                <a:spcPts val="1665"/>
              </a:lnSpc>
              <a:spcAft>
                <a:spcPts val="0"/>
              </a:spcAft>
              <a:defRPr sz="1202"/>
            </a:lvl2pPr>
            <a:lvl3pPr marL="166420" indent="-166420">
              <a:lnSpc>
                <a:spcPts val="1665"/>
              </a:lnSpc>
              <a:defRPr sz="1202"/>
            </a:lvl3pPr>
            <a:lvl4pPr marL="332839" indent="-166420">
              <a:lnSpc>
                <a:spcPts val="1665"/>
              </a:lnSpc>
              <a:spcBef>
                <a:spcPts val="369"/>
              </a:spcBef>
              <a:defRPr sz="1202"/>
            </a:lvl4pPr>
            <a:lvl5pPr marL="499260" indent="-166420">
              <a:lnSpc>
                <a:spcPts val="1665"/>
              </a:lnSpc>
              <a:spcBef>
                <a:spcPts val="369"/>
              </a:spcBef>
              <a:defRPr sz="120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Content Placeholder 2">
            <a:extLst>
              <a:ext uri="{FF2B5EF4-FFF2-40B4-BE49-F238E27FC236}">
                <a16:creationId xmlns:a16="http://schemas.microsoft.com/office/drawing/2014/main" id="{ADF68365-969D-4B72-875D-945FA1700115}"/>
              </a:ext>
            </a:extLst>
          </p:cNvPr>
          <p:cNvSpPr>
            <a:spLocks noGrp="1"/>
          </p:cNvSpPr>
          <p:nvPr>
            <p:ph idx="17"/>
          </p:nvPr>
        </p:nvSpPr>
        <p:spPr>
          <a:xfrm>
            <a:off x="6317154" y="3583439"/>
            <a:ext cx="5119477" cy="26788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988276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chluss">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E45D3A7-C0BF-4058-BFFD-6A3C78CACE55}"/>
              </a:ext>
            </a:extLst>
          </p:cNvPr>
          <p:cNvSpPr/>
          <p:nvPr userDrawn="1"/>
        </p:nvSpPr>
        <p:spPr>
          <a:xfrm>
            <a:off x="0" y="0"/>
            <a:ext cx="12023725" cy="694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65" dirty="0"/>
          </a:p>
        </p:txBody>
      </p:sp>
      <p:sp>
        <p:nvSpPr>
          <p:cNvPr id="2" name="Title 1"/>
          <p:cNvSpPr>
            <a:spLocks noGrp="1"/>
          </p:cNvSpPr>
          <p:nvPr>
            <p:ph type="ctrTitle" hasCustomPrompt="1"/>
          </p:nvPr>
        </p:nvSpPr>
        <p:spPr>
          <a:xfrm>
            <a:off x="586742" y="361652"/>
            <a:ext cx="10850243" cy="1325327"/>
          </a:xfrm>
        </p:spPr>
        <p:txBody>
          <a:bodyPr anchor="t" anchorCtr="0">
            <a:noAutofit/>
          </a:bodyPr>
          <a:lstStyle>
            <a:lvl1pPr algn="l">
              <a:lnSpc>
                <a:spcPts val="6472"/>
              </a:lnSpc>
              <a:defRPr sz="5546">
                <a:solidFill>
                  <a:schemeClr val="accent1"/>
                </a:solidFill>
                <a:latin typeface="+mj-lt"/>
              </a:defRPr>
            </a:lvl1pPr>
          </a:lstStyle>
          <a:p>
            <a:r>
              <a:rPr lang="de-DE" dirty="0"/>
              <a:t>Headline</a:t>
            </a:r>
            <a:endParaRPr lang="en-US" dirty="0"/>
          </a:p>
        </p:txBody>
      </p:sp>
      <p:sp>
        <p:nvSpPr>
          <p:cNvPr id="3" name="Subtitle 2"/>
          <p:cNvSpPr>
            <a:spLocks noGrp="1"/>
          </p:cNvSpPr>
          <p:nvPr>
            <p:ph type="subTitle" idx="1" hasCustomPrompt="1"/>
          </p:nvPr>
        </p:nvSpPr>
        <p:spPr>
          <a:xfrm>
            <a:off x="586742" y="2273827"/>
            <a:ext cx="10850243" cy="2925701"/>
          </a:xfrm>
        </p:spPr>
        <p:txBody>
          <a:bodyPr>
            <a:noAutofit/>
          </a:bodyPr>
          <a:lstStyle>
            <a:lvl1pPr marL="0" indent="0" algn="l">
              <a:lnSpc>
                <a:spcPts val="3605"/>
              </a:lnSpc>
              <a:buNone/>
              <a:tabLst>
                <a:tab pos="1905114" algn="l"/>
              </a:tabLst>
              <a:defRPr sz="2681">
                <a:solidFill>
                  <a:schemeClr val="accent1"/>
                </a:solidFill>
                <a:latin typeface="+mj-lt"/>
              </a:defRPr>
            </a:lvl1pPr>
            <a:lvl2pPr marL="601174" indent="0" algn="ctr">
              <a:buNone/>
              <a:defRPr sz="2630"/>
            </a:lvl2pPr>
            <a:lvl3pPr marL="1202346" indent="0" algn="ctr">
              <a:buNone/>
              <a:defRPr sz="2368"/>
            </a:lvl3pPr>
            <a:lvl4pPr marL="1803521" indent="0" algn="ctr">
              <a:buNone/>
              <a:defRPr sz="2104"/>
            </a:lvl4pPr>
            <a:lvl5pPr marL="2404692" indent="0" algn="ctr">
              <a:buNone/>
              <a:defRPr sz="2104"/>
            </a:lvl5pPr>
            <a:lvl6pPr marL="3005865" indent="0" algn="ctr">
              <a:buNone/>
              <a:defRPr sz="2104"/>
            </a:lvl6pPr>
            <a:lvl7pPr marL="3607039" indent="0" algn="ctr">
              <a:buNone/>
              <a:defRPr sz="2104"/>
            </a:lvl7pPr>
            <a:lvl8pPr marL="4208211" indent="0" algn="ctr">
              <a:buNone/>
              <a:defRPr sz="2104"/>
            </a:lvl8pPr>
            <a:lvl9pPr marL="4809385" indent="0" algn="ctr">
              <a:buNone/>
              <a:defRPr sz="2104"/>
            </a:lvl9pPr>
          </a:lstStyle>
          <a:p>
            <a:r>
              <a:rPr lang="de-DE" dirty="0"/>
              <a:t>Kontakt</a:t>
            </a:r>
            <a:endParaRPr lang="en-US" dirty="0"/>
          </a:p>
        </p:txBody>
      </p:sp>
      <p:cxnSp>
        <p:nvCxnSpPr>
          <p:cNvPr id="10" name="Gerader Verbinder 9">
            <a:extLst>
              <a:ext uri="{FF2B5EF4-FFF2-40B4-BE49-F238E27FC236}">
                <a16:creationId xmlns:a16="http://schemas.microsoft.com/office/drawing/2014/main" id="{4EFC6B98-62C5-42E2-BB0B-28E9F4787F8D}"/>
              </a:ext>
            </a:extLst>
          </p:cNvPr>
          <p:cNvCxnSpPr>
            <a:cxnSpLocks/>
          </p:cNvCxnSpPr>
          <p:nvPr userDrawn="1"/>
        </p:nvCxnSpPr>
        <p:spPr>
          <a:xfrm>
            <a:off x="586741" y="2156734"/>
            <a:ext cx="572412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CC1B6835-E84E-5B4B-B99C-70078CEFAB7B}"/>
              </a:ext>
            </a:extLst>
          </p:cNvPr>
          <p:cNvSpPr txBox="1"/>
          <p:nvPr userDrawn="1"/>
        </p:nvSpPr>
        <p:spPr>
          <a:xfrm>
            <a:off x="586740" y="6127728"/>
            <a:ext cx="2131158" cy="452688"/>
          </a:xfrm>
          <a:prstGeom prst="rect">
            <a:avLst/>
          </a:prstGeom>
          <a:noFill/>
        </p:spPr>
        <p:txBody>
          <a:bodyPr wrap="square" lIns="0" tIns="0" rIns="0" bIns="0" rtlCol="0">
            <a:spAutoFit/>
          </a:bodyPr>
          <a:lstStyle/>
          <a:p>
            <a:pPr>
              <a:lnSpc>
                <a:spcPts val="1711"/>
              </a:lnSpc>
            </a:pPr>
            <a:r>
              <a:rPr lang="de-DE" sz="1525" dirty="0">
                <a:solidFill>
                  <a:schemeClr val="accent1"/>
                </a:solidFill>
                <a:latin typeface="+mj-lt"/>
              </a:rPr>
              <a:t>www.kulturweit.de</a:t>
            </a:r>
          </a:p>
          <a:p>
            <a:r>
              <a:rPr lang="de-DE" sz="1525" dirty="0">
                <a:solidFill>
                  <a:schemeClr val="accent1"/>
                </a:solidFill>
                <a:latin typeface="+mj-lt"/>
              </a:rPr>
              <a:t>www.unesco.de</a:t>
            </a:r>
          </a:p>
        </p:txBody>
      </p:sp>
      <p:pic>
        <p:nvPicPr>
          <p:cNvPr id="9" name="Grafik 8">
            <a:extLst>
              <a:ext uri="{FF2B5EF4-FFF2-40B4-BE49-F238E27FC236}">
                <a16:creationId xmlns:a16="http://schemas.microsoft.com/office/drawing/2014/main" id="{7B39B294-73B2-C542-B62C-FBBD02BB0F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6382" y="5297471"/>
            <a:ext cx="3409799" cy="1381100"/>
          </a:xfrm>
          <a:prstGeom prst="rect">
            <a:avLst/>
          </a:prstGeom>
        </p:spPr>
      </p:pic>
    </p:spTree>
    <p:extLst>
      <p:ext uri="{BB962C8B-B14F-4D97-AF65-F5344CB8AC3E}">
        <p14:creationId xmlns:p14="http://schemas.microsoft.com/office/powerpoint/2010/main" val="3383183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15903CC-2915-40A7-93B2-D123FE21FA92}" type="datetime1">
              <a:rPr lang="de-DE" smtClean="0"/>
              <a:t>17.05.2024</a:t>
            </a:fld>
            <a:endParaRPr lang="de-DE" dirty="0"/>
          </a:p>
        </p:txBody>
      </p:sp>
      <p:sp>
        <p:nvSpPr>
          <p:cNvPr id="4" name="Footer Placeholder 3"/>
          <p:cNvSpPr>
            <a:spLocks noGrp="1"/>
          </p:cNvSpPr>
          <p:nvPr>
            <p:ph type="ftr" sz="quarter" idx="11"/>
          </p:nvPr>
        </p:nvSpPr>
        <p:spPr/>
        <p:txBody>
          <a:bodyPr/>
          <a:lstStyle/>
          <a:p>
            <a:r>
              <a:rPr lang="de-DE" dirty="0"/>
              <a:t>Thema 1 / weitere Beschreibung </a:t>
            </a:r>
          </a:p>
        </p:txBody>
      </p:sp>
      <p:sp>
        <p:nvSpPr>
          <p:cNvPr id="5" name="Slide Number Placeholder 4"/>
          <p:cNvSpPr>
            <a:spLocks noGrp="1"/>
          </p:cNvSpPr>
          <p:nvPr>
            <p:ph type="sldNum" sz="quarter" idx="12"/>
          </p:nvPr>
        </p:nvSpPr>
        <p:spPr/>
        <p:txBody>
          <a:bodyPr/>
          <a:lstStyle/>
          <a:p>
            <a:fld id="{37252D6E-0E8E-4AF1-8CE7-C581A6E2DE70}" type="slidenum">
              <a:rPr lang="de-DE" smtClean="0"/>
              <a:t>‹Nr.›</a:t>
            </a:fld>
            <a:endParaRPr lang="de-DE" dirty="0"/>
          </a:p>
        </p:txBody>
      </p:sp>
    </p:spTree>
    <p:extLst>
      <p:ext uri="{BB962C8B-B14F-4D97-AF65-F5344CB8AC3E}">
        <p14:creationId xmlns:p14="http://schemas.microsoft.com/office/powerpoint/2010/main" val="273805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742" y="369691"/>
            <a:ext cx="10850243" cy="451069"/>
          </a:xfrm>
          <a:prstGeom prst="rect">
            <a:avLst/>
          </a:prstGeom>
        </p:spPr>
        <p:txBody>
          <a:bodyPr vert="horz" lIns="0" tIns="0" rIns="0" bIns="0" rtlCol="0" anchor="t" anchorCtr="0">
            <a:noAutofit/>
          </a:bodyPr>
          <a:lstStyle/>
          <a:p>
            <a:r>
              <a:rPr lang="de-DE" dirty="0" err="1"/>
              <a:t>Subhead</a:t>
            </a:r>
            <a:endParaRPr lang="en-US" dirty="0"/>
          </a:p>
        </p:txBody>
      </p:sp>
      <p:sp>
        <p:nvSpPr>
          <p:cNvPr id="3" name="Text Placeholder 2"/>
          <p:cNvSpPr>
            <a:spLocks noGrp="1"/>
          </p:cNvSpPr>
          <p:nvPr>
            <p:ph type="body" idx="1"/>
          </p:nvPr>
        </p:nvSpPr>
        <p:spPr>
          <a:xfrm>
            <a:off x="586742" y="903953"/>
            <a:ext cx="10850243" cy="5355647"/>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9203316" y="6373811"/>
            <a:ext cx="1433185" cy="218597"/>
          </a:xfrm>
          <a:prstGeom prst="rect">
            <a:avLst/>
          </a:prstGeom>
        </p:spPr>
        <p:txBody>
          <a:bodyPr vert="horz" lIns="0" tIns="0" rIns="0" bIns="0" rtlCol="0" anchor="t" anchorCtr="0"/>
          <a:lstStyle>
            <a:lvl1pPr algn="l">
              <a:defRPr sz="1202">
                <a:solidFill>
                  <a:schemeClr val="accent1"/>
                </a:solidFill>
              </a:defRPr>
            </a:lvl1pPr>
          </a:lstStyle>
          <a:p>
            <a:fld id="{51D87A95-5A4B-45F9-98C2-89C1AFEE7643}" type="datetime1">
              <a:rPr lang="de-DE" smtClean="0"/>
              <a:t>17.05.2024</a:t>
            </a:fld>
            <a:endParaRPr lang="de-DE" dirty="0"/>
          </a:p>
        </p:txBody>
      </p:sp>
      <p:sp>
        <p:nvSpPr>
          <p:cNvPr id="5" name="Footer Placeholder 4"/>
          <p:cNvSpPr>
            <a:spLocks noGrp="1"/>
          </p:cNvSpPr>
          <p:nvPr>
            <p:ph type="ftr" sz="quarter" idx="3"/>
          </p:nvPr>
        </p:nvSpPr>
        <p:spPr>
          <a:xfrm>
            <a:off x="586743" y="6373811"/>
            <a:ext cx="7454124" cy="218597"/>
          </a:xfrm>
          <a:prstGeom prst="rect">
            <a:avLst/>
          </a:prstGeom>
        </p:spPr>
        <p:txBody>
          <a:bodyPr vert="horz" lIns="0" tIns="0" rIns="0" bIns="0" rtlCol="0" anchor="t" anchorCtr="0"/>
          <a:lstStyle>
            <a:lvl1pPr algn="l">
              <a:defRPr sz="1202">
                <a:solidFill>
                  <a:schemeClr val="accent1"/>
                </a:solidFill>
              </a:defRPr>
            </a:lvl1pPr>
          </a:lstStyle>
          <a:p>
            <a:r>
              <a:rPr lang="de-DE" dirty="0"/>
              <a:t>Thema 1 / weitere Beschreibung </a:t>
            </a:r>
          </a:p>
        </p:txBody>
      </p:sp>
      <p:sp>
        <p:nvSpPr>
          <p:cNvPr id="6" name="Slide Number Placeholder 5"/>
          <p:cNvSpPr>
            <a:spLocks noGrp="1"/>
          </p:cNvSpPr>
          <p:nvPr>
            <p:ph type="sldNum" sz="quarter" idx="4"/>
          </p:nvPr>
        </p:nvSpPr>
        <p:spPr>
          <a:xfrm>
            <a:off x="10708632" y="6373811"/>
            <a:ext cx="728354" cy="218597"/>
          </a:xfrm>
          <a:prstGeom prst="rect">
            <a:avLst/>
          </a:prstGeom>
        </p:spPr>
        <p:txBody>
          <a:bodyPr vert="horz" lIns="0" tIns="0" rIns="0" bIns="0" rtlCol="0" anchor="t" anchorCtr="0"/>
          <a:lstStyle>
            <a:lvl1pPr algn="r">
              <a:defRPr sz="1202">
                <a:solidFill>
                  <a:schemeClr val="accent1"/>
                </a:solidFill>
              </a:defRPr>
            </a:lvl1pPr>
          </a:lstStyle>
          <a:p>
            <a:fld id="{37252D6E-0E8E-4AF1-8CE7-C581A6E2DE70}" type="slidenum">
              <a:rPr lang="de-DE" smtClean="0"/>
              <a:pPr/>
              <a:t>‹Nr.›</a:t>
            </a:fld>
            <a:endParaRPr lang="de-DE" dirty="0"/>
          </a:p>
        </p:txBody>
      </p:sp>
    </p:spTree>
    <p:extLst>
      <p:ext uri="{BB962C8B-B14F-4D97-AF65-F5344CB8AC3E}">
        <p14:creationId xmlns:p14="http://schemas.microsoft.com/office/powerpoint/2010/main" val="55135390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5" r:id="rId3"/>
    <p:sldLayoutId id="2147483686" r:id="rId4"/>
    <p:sldLayoutId id="2147483674" r:id="rId5"/>
    <p:sldLayoutId id="2147483687" r:id="rId6"/>
    <p:sldLayoutId id="2147483688" r:id="rId7"/>
    <p:sldLayoutId id="2147483689" r:id="rId8"/>
    <p:sldLayoutId id="2147483678" r:id="rId9"/>
    <p:sldLayoutId id="2147483679" r:id="rId10"/>
  </p:sldLayoutIdLst>
  <p:hf sldNum="0" hdr="0" dt="0"/>
  <p:txStyles>
    <p:titleStyle>
      <a:lvl1pPr algn="l" defTabSz="1202346" rtl="0" eaLnBrk="1" latinLnBrk="0" hangingPunct="1">
        <a:lnSpc>
          <a:spcPts val="3421"/>
        </a:lnSpc>
        <a:spcBef>
          <a:spcPct val="0"/>
        </a:spcBef>
        <a:buNone/>
        <a:defRPr sz="2496" kern="1200">
          <a:solidFill>
            <a:schemeClr val="tx1"/>
          </a:solidFill>
          <a:latin typeface="Work Sans DUK SemiBold" panose="00000700000000000000" pitchFamily="2" charset="0"/>
          <a:ea typeface="+mj-ea"/>
          <a:cs typeface="+mj-cs"/>
        </a:defRPr>
      </a:lvl1pPr>
    </p:titleStyle>
    <p:bodyStyle>
      <a:lvl1pPr marL="0" indent="0" algn="l" defTabSz="1202346" rtl="0" eaLnBrk="1" latinLnBrk="0" hangingPunct="1">
        <a:lnSpc>
          <a:spcPts val="3421"/>
        </a:lnSpc>
        <a:spcBef>
          <a:spcPts val="0"/>
        </a:spcBef>
        <a:spcAft>
          <a:spcPts val="0"/>
        </a:spcAft>
        <a:buFont typeface="Arial" panose="020B0604020202020204" pitchFamily="34" charset="0"/>
        <a:buNone/>
        <a:defRPr sz="2496" kern="1200">
          <a:solidFill>
            <a:schemeClr val="tx1"/>
          </a:solidFill>
          <a:latin typeface="+mn-lt"/>
          <a:ea typeface="+mn-ea"/>
          <a:cs typeface="+mn-cs"/>
        </a:defRPr>
      </a:lvl1pPr>
      <a:lvl2pPr marL="0" indent="0" algn="l" defTabSz="1202346" rtl="0" eaLnBrk="1" latinLnBrk="0" hangingPunct="1">
        <a:lnSpc>
          <a:spcPts val="3421"/>
        </a:lnSpc>
        <a:spcBef>
          <a:spcPts val="0"/>
        </a:spcBef>
        <a:spcAft>
          <a:spcPts val="1479"/>
        </a:spcAft>
        <a:buFont typeface="Arial" panose="020B0604020202020204" pitchFamily="34" charset="0"/>
        <a:buNone/>
        <a:defRPr sz="2496" kern="1200">
          <a:solidFill>
            <a:schemeClr val="tx1"/>
          </a:solidFill>
          <a:latin typeface="Work Sans DUK SemiBold" panose="00000700000000000000" pitchFamily="2" charset="0"/>
          <a:ea typeface="+mn-ea"/>
          <a:cs typeface="+mn-cs"/>
        </a:defRPr>
      </a:lvl2pPr>
      <a:lvl3pPr marL="332839" indent="-332839" algn="l" defTabSz="1202346" rtl="0" eaLnBrk="1" latinLnBrk="0" hangingPunct="1">
        <a:lnSpc>
          <a:spcPts val="3421"/>
        </a:lnSpc>
        <a:spcBef>
          <a:spcPts val="0"/>
        </a:spcBef>
        <a:buFont typeface="Arial" panose="020B0604020202020204" pitchFamily="34" charset="0"/>
        <a:buChar char="•"/>
        <a:defRPr sz="2496" kern="1200">
          <a:solidFill>
            <a:schemeClr val="tx1"/>
          </a:solidFill>
          <a:latin typeface="+mn-lt"/>
          <a:ea typeface="+mn-ea"/>
          <a:cs typeface="+mn-cs"/>
        </a:defRPr>
      </a:lvl3pPr>
      <a:lvl4pPr marL="665680" indent="-332839" algn="l" defTabSz="1202346" rtl="0" eaLnBrk="1" latinLnBrk="0" hangingPunct="1">
        <a:lnSpc>
          <a:spcPts val="3421"/>
        </a:lnSpc>
        <a:spcBef>
          <a:spcPts val="1110"/>
        </a:spcBef>
        <a:buFont typeface="Arial" panose="020B0604020202020204" pitchFamily="34" charset="0"/>
        <a:buChar char="–"/>
        <a:defRPr sz="2496" kern="1200">
          <a:solidFill>
            <a:schemeClr val="tx1"/>
          </a:solidFill>
          <a:latin typeface="+mn-lt"/>
          <a:ea typeface="+mn-ea"/>
          <a:cs typeface="+mn-cs"/>
        </a:defRPr>
      </a:lvl4pPr>
      <a:lvl5pPr marL="998519" indent="-332839" algn="l" defTabSz="1202346" rtl="0" eaLnBrk="1" latinLnBrk="0" hangingPunct="1">
        <a:lnSpc>
          <a:spcPts val="3421"/>
        </a:lnSpc>
        <a:spcBef>
          <a:spcPts val="1110"/>
        </a:spcBef>
        <a:buFont typeface="Arial" panose="020B0604020202020204" pitchFamily="34" charset="0"/>
        <a:buChar char="•"/>
        <a:defRPr sz="2496" kern="1200">
          <a:solidFill>
            <a:schemeClr val="tx1"/>
          </a:solidFill>
          <a:latin typeface="+mn-lt"/>
          <a:ea typeface="+mn-ea"/>
          <a:cs typeface="+mn-cs"/>
        </a:defRPr>
      </a:lvl5pPr>
      <a:lvl6pPr marL="3306453"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6pPr>
      <a:lvl7pPr marL="3907625"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7pPr>
      <a:lvl8pPr marL="4508799"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8pPr>
      <a:lvl9pPr marL="5109971"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9pPr>
    </p:bodyStyle>
    <p:otherStyle>
      <a:defPPr>
        <a:defRPr lang="en-US"/>
      </a:defPPr>
      <a:lvl1pPr marL="0" algn="l" defTabSz="1202346" rtl="0" eaLnBrk="1" latinLnBrk="0" hangingPunct="1">
        <a:defRPr sz="2368" kern="1200">
          <a:solidFill>
            <a:schemeClr val="tx1"/>
          </a:solidFill>
          <a:latin typeface="+mn-lt"/>
          <a:ea typeface="+mn-ea"/>
          <a:cs typeface="+mn-cs"/>
        </a:defRPr>
      </a:lvl1pPr>
      <a:lvl2pPr marL="601174" algn="l" defTabSz="1202346" rtl="0" eaLnBrk="1" latinLnBrk="0" hangingPunct="1">
        <a:defRPr sz="2368" kern="1200">
          <a:solidFill>
            <a:schemeClr val="tx1"/>
          </a:solidFill>
          <a:latin typeface="+mn-lt"/>
          <a:ea typeface="+mn-ea"/>
          <a:cs typeface="+mn-cs"/>
        </a:defRPr>
      </a:lvl2pPr>
      <a:lvl3pPr marL="1202346" algn="l" defTabSz="1202346" rtl="0" eaLnBrk="1" latinLnBrk="0" hangingPunct="1">
        <a:defRPr sz="2368" kern="1200">
          <a:solidFill>
            <a:schemeClr val="tx1"/>
          </a:solidFill>
          <a:latin typeface="+mn-lt"/>
          <a:ea typeface="+mn-ea"/>
          <a:cs typeface="+mn-cs"/>
        </a:defRPr>
      </a:lvl3pPr>
      <a:lvl4pPr marL="1803521" algn="l" defTabSz="1202346" rtl="0" eaLnBrk="1" latinLnBrk="0" hangingPunct="1">
        <a:defRPr sz="2368" kern="1200">
          <a:solidFill>
            <a:schemeClr val="tx1"/>
          </a:solidFill>
          <a:latin typeface="+mn-lt"/>
          <a:ea typeface="+mn-ea"/>
          <a:cs typeface="+mn-cs"/>
        </a:defRPr>
      </a:lvl4pPr>
      <a:lvl5pPr marL="2404692" algn="l" defTabSz="1202346" rtl="0" eaLnBrk="1" latinLnBrk="0" hangingPunct="1">
        <a:defRPr sz="2368" kern="1200">
          <a:solidFill>
            <a:schemeClr val="tx1"/>
          </a:solidFill>
          <a:latin typeface="+mn-lt"/>
          <a:ea typeface="+mn-ea"/>
          <a:cs typeface="+mn-cs"/>
        </a:defRPr>
      </a:lvl5pPr>
      <a:lvl6pPr marL="3005865" algn="l" defTabSz="1202346" rtl="0" eaLnBrk="1" latinLnBrk="0" hangingPunct="1">
        <a:defRPr sz="2368" kern="1200">
          <a:solidFill>
            <a:schemeClr val="tx1"/>
          </a:solidFill>
          <a:latin typeface="+mn-lt"/>
          <a:ea typeface="+mn-ea"/>
          <a:cs typeface="+mn-cs"/>
        </a:defRPr>
      </a:lvl6pPr>
      <a:lvl7pPr marL="3607039" algn="l" defTabSz="1202346" rtl="0" eaLnBrk="1" latinLnBrk="0" hangingPunct="1">
        <a:defRPr sz="2368" kern="1200">
          <a:solidFill>
            <a:schemeClr val="tx1"/>
          </a:solidFill>
          <a:latin typeface="+mn-lt"/>
          <a:ea typeface="+mn-ea"/>
          <a:cs typeface="+mn-cs"/>
        </a:defRPr>
      </a:lvl7pPr>
      <a:lvl8pPr marL="4208211" algn="l" defTabSz="1202346" rtl="0" eaLnBrk="1" latinLnBrk="0" hangingPunct="1">
        <a:defRPr sz="2368" kern="1200">
          <a:solidFill>
            <a:schemeClr val="tx1"/>
          </a:solidFill>
          <a:latin typeface="+mn-lt"/>
          <a:ea typeface="+mn-ea"/>
          <a:cs typeface="+mn-cs"/>
        </a:defRPr>
      </a:lvl8pPr>
      <a:lvl9pPr marL="4809385" algn="l" defTabSz="1202346" rtl="0" eaLnBrk="1" latinLnBrk="0" hangingPunct="1">
        <a:defRPr sz="236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2" userDrawn="1">
          <p15:clr>
            <a:srgbClr val="F26B43"/>
          </p15:clr>
        </p15:guide>
        <p15:guide id="2" orient="horz" pos="3945" userDrawn="1">
          <p15:clr>
            <a:srgbClr val="F26B43"/>
          </p15:clr>
        </p15:guide>
        <p15:guide id="3" orient="horz" pos="4084" userDrawn="1">
          <p15:clr>
            <a:srgbClr val="F26B43"/>
          </p15:clr>
        </p15:guide>
        <p15:guide id="4" orient="horz" pos="621" userDrawn="1">
          <p15:clr>
            <a:srgbClr val="F26B43"/>
          </p15:clr>
        </p15:guide>
        <p15:guide id="5" orient="horz" pos="82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hyperlink" Target="mailto:kontakt@kulturweit.de"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6B50B-C805-43AA-967E-99379DD53747}"/>
              </a:ext>
            </a:extLst>
          </p:cNvPr>
          <p:cNvSpPr>
            <a:spLocks noGrp="1"/>
          </p:cNvSpPr>
          <p:nvPr>
            <p:ph type="ctrTitle"/>
          </p:nvPr>
        </p:nvSpPr>
        <p:spPr>
          <a:xfrm>
            <a:off x="586743" y="361651"/>
            <a:ext cx="6195057" cy="3202520"/>
          </a:xfrm>
        </p:spPr>
        <p:txBody>
          <a:bodyPr/>
          <a:lstStyle/>
          <a:p>
            <a:r>
              <a:rPr lang="de-DE" dirty="0"/>
              <a:t>Mit kulturweit weltweit engagieren</a:t>
            </a:r>
          </a:p>
        </p:txBody>
      </p:sp>
      <p:sp>
        <p:nvSpPr>
          <p:cNvPr id="3" name="Untertitel 2">
            <a:extLst>
              <a:ext uri="{FF2B5EF4-FFF2-40B4-BE49-F238E27FC236}">
                <a16:creationId xmlns:a16="http://schemas.microsoft.com/office/drawing/2014/main" id="{346266D8-E328-4C49-98F6-B1709C3A738C}"/>
              </a:ext>
            </a:extLst>
          </p:cNvPr>
          <p:cNvSpPr>
            <a:spLocks noGrp="1"/>
          </p:cNvSpPr>
          <p:nvPr>
            <p:ph type="subTitle" idx="1"/>
          </p:nvPr>
        </p:nvSpPr>
        <p:spPr>
          <a:xfrm>
            <a:off x="586740" y="3720220"/>
            <a:ext cx="10850243" cy="1084595"/>
          </a:xfrm>
        </p:spPr>
        <p:txBody>
          <a:bodyPr/>
          <a:lstStyle/>
          <a:p>
            <a:r>
              <a:rPr lang="de-DE" dirty="0"/>
              <a:t>Informationsveranstaltung im Rheingau-Gymnasium</a:t>
            </a:r>
          </a:p>
          <a:p>
            <a:r>
              <a:rPr lang="de-DE" dirty="0"/>
              <a:t>23. Mai 2024</a:t>
            </a:r>
          </a:p>
        </p:txBody>
      </p:sp>
    </p:spTree>
    <p:extLst>
      <p:ext uri="{BB962C8B-B14F-4D97-AF65-F5344CB8AC3E}">
        <p14:creationId xmlns:p14="http://schemas.microsoft.com/office/powerpoint/2010/main" val="1471275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E8FFCACB-3C1F-4597-A6B3-048CB11F75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18" r="3818"/>
          <a:stretch>
            <a:fillRect/>
          </a:stretch>
        </p:blipFill>
        <p:spPr>
          <a:xfrm>
            <a:off x="0" y="1269264"/>
            <a:ext cx="12023726" cy="5492121"/>
          </a:xfrm>
        </p:spPr>
      </p:pic>
      <p:sp>
        <p:nvSpPr>
          <p:cNvPr id="5" name="Titel 1">
            <a:extLst>
              <a:ext uri="{FF2B5EF4-FFF2-40B4-BE49-F238E27FC236}">
                <a16:creationId xmlns:a16="http://schemas.microsoft.com/office/drawing/2014/main" id="{73AB6BBF-E5E3-4A3B-87F5-8571B2510B1F}"/>
              </a:ext>
            </a:extLst>
          </p:cNvPr>
          <p:cNvSpPr>
            <a:spLocks noGrp="1"/>
          </p:cNvSpPr>
          <p:nvPr>
            <p:ph type="title"/>
          </p:nvPr>
        </p:nvSpPr>
        <p:spPr>
          <a:xfrm>
            <a:off x="265494" y="182340"/>
            <a:ext cx="11121976" cy="680640"/>
          </a:xfrm>
        </p:spPr>
        <p:txBody>
          <a:bodyPr/>
          <a:lstStyle/>
          <a:p>
            <a:r>
              <a:rPr lang="de-DE" sz="4620" dirty="0"/>
              <a:t>Wohin geht die Reise? </a:t>
            </a:r>
          </a:p>
        </p:txBody>
      </p:sp>
      <p:sp>
        <p:nvSpPr>
          <p:cNvPr id="11" name="Inhaltsplatzhalter 10">
            <a:extLst>
              <a:ext uri="{FF2B5EF4-FFF2-40B4-BE49-F238E27FC236}">
                <a16:creationId xmlns:a16="http://schemas.microsoft.com/office/drawing/2014/main" id="{AEF45387-6706-411F-B783-8FC2B897EE6A}"/>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3729408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73D6F016-3C9F-4079-B2BA-15E062F21D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0218" y="1172040"/>
            <a:ext cx="1800000" cy="993865"/>
          </a:xfrm>
        </p:spPr>
      </p:pic>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86740" y="549384"/>
            <a:ext cx="10850243" cy="451069"/>
          </a:xfrm>
        </p:spPr>
        <p:txBody>
          <a:bodyPr/>
          <a:lstStyle/>
          <a:p>
            <a:r>
              <a:rPr lang="de-DE" sz="2800" dirty="0"/>
              <a:t>Unsere Partnerorganisationen</a:t>
            </a:r>
            <a:endParaRPr lang="de-DE" dirty="0"/>
          </a:p>
        </p:txBody>
      </p:sp>
      <p:pic>
        <p:nvPicPr>
          <p:cNvPr id="19" name="Grafik 18">
            <a:extLst>
              <a:ext uri="{FF2B5EF4-FFF2-40B4-BE49-F238E27FC236}">
                <a16:creationId xmlns:a16="http://schemas.microsoft.com/office/drawing/2014/main" id="{6646FF4C-FBAF-4967-B666-60F0BA3BB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115" y="3396495"/>
            <a:ext cx="3695370" cy="2173194"/>
          </a:xfrm>
          <a:prstGeom prst="rect">
            <a:avLst/>
          </a:prstGeom>
        </p:spPr>
      </p:pic>
      <p:pic>
        <p:nvPicPr>
          <p:cNvPr id="10" name="Grafik 9">
            <a:extLst>
              <a:ext uri="{FF2B5EF4-FFF2-40B4-BE49-F238E27FC236}">
                <a16:creationId xmlns:a16="http://schemas.microsoft.com/office/drawing/2014/main" id="{F26C647A-1115-484B-AF69-C9912CD2D52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4106" y="1838763"/>
            <a:ext cx="1800000" cy="470769"/>
          </a:xfrm>
          <a:prstGeom prst="rect">
            <a:avLst/>
          </a:prstGeom>
        </p:spPr>
      </p:pic>
      <p:pic>
        <p:nvPicPr>
          <p:cNvPr id="11" name="Grafik 10">
            <a:extLst>
              <a:ext uri="{FF2B5EF4-FFF2-40B4-BE49-F238E27FC236}">
                <a16:creationId xmlns:a16="http://schemas.microsoft.com/office/drawing/2014/main" id="{8CB1517E-D400-420D-AE65-3D130CD5F7B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0398" y="3611362"/>
            <a:ext cx="1440000" cy="668573"/>
          </a:xfrm>
          <a:prstGeom prst="rect">
            <a:avLst/>
          </a:prstGeom>
        </p:spPr>
      </p:pic>
      <p:pic>
        <p:nvPicPr>
          <p:cNvPr id="13" name="Inhaltsplatzhalter 11">
            <a:extLst>
              <a:ext uri="{FF2B5EF4-FFF2-40B4-BE49-F238E27FC236}">
                <a16:creationId xmlns:a16="http://schemas.microsoft.com/office/drawing/2014/main" id="{1D946C6F-8181-4908-9628-2C5E4F4111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0192" y="5184623"/>
            <a:ext cx="1800000" cy="954382"/>
          </a:xfrm>
          <a:prstGeom prst="rect">
            <a:avLst/>
          </a:prstGeom>
        </p:spPr>
      </p:pic>
      <p:pic>
        <p:nvPicPr>
          <p:cNvPr id="14" name="Grafik 13">
            <a:extLst>
              <a:ext uri="{FF2B5EF4-FFF2-40B4-BE49-F238E27FC236}">
                <a16:creationId xmlns:a16="http://schemas.microsoft.com/office/drawing/2014/main" id="{8F30B621-4841-46C2-8D91-5DD8FB9DB0F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541238" y="1701529"/>
            <a:ext cx="900722" cy="900722"/>
          </a:xfrm>
          <a:prstGeom prst="rect">
            <a:avLst/>
          </a:prstGeom>
        </p:spPr>
      </p:pic>
      <p:pic>
        <p:nvPicPr>
          <p:cNvPr id="17" name="Grafik 16">
            <a:extLst>
              <a:ext uri="{FF2B5EF4-FFF2-40B4-BE49-F238E27FC236}">
                <a16:creationId xmlns:a16="http://schemas.microsoft.com/office/drawing/2014/main" id="{324A4188-6E6F-4904-9F09-A680F9685C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106" y="5067815"/>
            <a:ext cx="2160000" cy="1187999"/>
          </a:xfrm>
          <a:prstGeom prst="rect">
            <a:avLst/>
          </a:prstGeom>
        </p:spPr>
      </p:pic>
    </p:spTree>
    <p:extLst>
      <p:ext uri="{BB962C8B-B14F-4D97-AF65-F5344CB8AC3E}">
        <p14:creationId xmlns:p14="http://schemas.microsoft.com/office/powerpoint/2010/main" val="115727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7C352-31C1-4401-84C6-B3B263376334}"/>
              </a:ext>
            </a:extLst>
          </p:cNvPr>
          <p:cNvSpPr>
            <a:spLocks noGrp="1"/>
          </p:cNvSpPr>
          <p:nvPr>
            <p:ph type="title"/>
          </p:nvPr>
        </p:nvSpPr>
        <p:spPr>
          <a:xfrm>
            <a:off x="327439" y="306912"/>
            <a:ext cx="10557067" cy="680640"/>
          </a:xfrm>
        </p:spPr>
        <p:txBody>
          <a:bodyPr/>
          <a:lstStyle/>
          <a:p>
            <a:r>
              <a:rPr lang="de-DE" sz="4260" dirty="0"/>
              <a:t>Welcher Bereich interessiert mich?</a:t>
            </a:r>
          </a:p>
        </p:txBody>
      </p:sp>
      <p:sp>
        <p:nvSpPr>
          <p:cNvPr id="3" name="Ellipse 2">
            <a:extLst>
              <a:ext uri="{FF2B5EF4-FFF2-40B4-BE49-F238E27FC236}">
                <a16:creationId xmlns:a16="http://schemas.microsoft.com/office/drawing/2014/main" id="{6442422D-9E21-4BA2-A48A-A75B7038750E}"/>
              </a:ext>
            </a:extLst>
          </p:cNvPr>
          <p:cNvSpPr/>
          <p:nvPr/>
        </p:nvSpPr>
        <p:spPr>
          <a:xfrm>
            <a:off x="504498" y="1523983"/>
            <a:ext cx="2615218" cy="24655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405" tIns="31702" rIns="63405" bIns="31702" numCol="1" spcCol="0" rtlCol="0" fromWordArt="0" anchor="ctr" anchorCtr="0" forceAA="0" compatLnSpc="1">
            <a:prstTxWarp prst="textNoShape">
              <a:avLst/>
            </a:prstTxWarp>
            <a:noAutofit/>
          </a:bodyPr>
          <a:lstStyle/>
          <a:p>
            <a:pPr algn="ctr"/>
            <a:r>
              <a:rPr lang="de-DE" sz="2400" b="1" dirty="0">
                <a:latin typeface="+mj-lt"/>
              </a:rPr>
              <a:t>KULTUR</a:t>
            </a:r>
            <a:endParaRPr lang="de-DE" sz="657" b="1" dirty="0">
              <a:latin typeface="+mj-lt"/>
            </a:endParaRPr>
          </a:p>
        </p:txBody>
      </p:sp>
      <p:sp>
        <p:nvSpPr>
          <p:cNvPr id="14" name="Ellipse 13">
            <a:extLst>
              <a:ext uri="{FF2B5EF4-FFF2-40B4-BE49-F238E27FC236}">
                <a16:creationId xmlns:a16="http://schemas.microsoft.com/office/drawing/2014/main" id="{876148B3-C9A6-4410-BA0B-C0B9CB9D71D0}"/>
              </a:ext>
            </a:extLst>
          </p:cNvPr>
          <p:cNvSpPr/>
          <p:nvPr/>
        </p:nvSpPr>
        <p:spPr>
          <a:xfrm>
            <a:off x="5482906" y="1490874"/>
            <a:ext cx="2699631" cy="24655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405" tIns="31702" rIns="63405" bIns="31702" numCol="1" spcCol="0" rtlCol="0" fromWordArt="0" anchor="ctr" anchorCtr="0" forceAA="0" compatLnSpc="1">
            <a:prstTxWarp prst="textNoShape">
              <a:avLst/>
            </a:prstTxWarp>
            <a:noAutofit/>
          </a:bodyPr>
          <a:lstStyle/>
          <a:p>
            <a:pPr algn="ctr"/>
            <a:r>
              <a:rPr lang="de-DE" sz="2400" b="1" dirty="0">
                <a:latin typeface="+mj-lt"/>
              </a:rPr>
              <a:t>NATUR</a:t>
            </a:r>
          </a:p>
        </p:txBody>
      </p:sp>
      <p:sp>
        <p:nvSpPr>
          <p:cNvPr id="15" name="Ellipse 14">
            <a:extLst>
              <a:ext uri="{FF2B5EF4-FFF2-40B4-BE49-F238E27FC236}">
                <a16:creationId xmlns:a16="http://schemas.microsoft.com/office/drawing/2014/main" id="{67BA47E1-E1EB-4C5D-897A-E9480BE12556}"/>
              </a:ext>
            </a:extLst>
          </p:cNvPr>
          <p:cNvSpPr/>
          <p:nvPr/>
        </p:nvSpPr>
        <p:spPr>
          <a:xfrm>
            <a:off x="3039842" y="1489231"/>
            <a:ext cx="2566130" cy="24655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405" tIns="31702" rIns="63405" bIns="31702" numCol="1" spcCol="0" rtlCol="0" fromWordArt="0" anchor="ctr" anchorCtr="0" forceAA="0" compatLnSpc="1">
            <a:prstTxWarp prst="textNoShape">
              <a:avLst/>
            </a:prstTxWarp>
            <a:noAutofit/>
          </a:bodyPr>
          <a:lstStyle/>
          <a:p>
            <a:pPr algn="ctr"/>
            <a:r>
              <a:rPr lang="de-DE" sz="2400" b="1" dirty="0">
                <a:latin typeface="+mj-lt"/>
              </a:rPr>
              <a:t>BILDUNG</a:t>
            </a:r>
          </a:p>
        </p:txBody>
      </p:sp>
      <p:sp>
        <p:nvSpPr>
          <p:cNvPr id="16" name="Ellipse 15">
            <a:extLst>
              <a:ext uri="{FF2B5EF4-FFF2-40B4-BE49-F238E27FC236}">
                <a16:creationId xmlns:a16="http://schemas.microsoft.com/office/drawing/2014/main" id="{FD6D6507-7A19-4ABB-977C-54CF083C5983}"/>
              </a:ext>
            </a:extLst>
          </p:cNvPr>
          <p:cNvSpPr/>
          <p:nvPr/>
        </p:nvSpPr>
        <p:spPr>
          <a:xfrm>
            <a:off x="8061442" y="1399506"/>
            <a:ext cx="2699632" cy="25569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405" tIns="31702" rIns="63405" bIns="31702" numCol="1" spcCol="0" rtlCol="0" fromWordArt="0" anchor="ctr" anchorCtr="0" forceAA="0" compatLnSpc="1">
            <a:prstTxWarp prst="textNoShape">
              <a:avLst/>
            </a:prstTxWarp>
            <a:noAutofit/>
          </a:bodyPr>
          <a:lstStyle/>
          <a:p>
            <a:pPr algn="ctr"/>
            <a:r>
              <a:rPr lang="de-DE" sz="2400" b="1" dirty="0">
                <a:latin typeface="+mj-lt"/>
              </a:rPr>
              <a:t>SPORT</a:t>
            </a:r>
          </a:p>
        </p:txBody>
      </p:sp>
      <p:sp>
        <p:nvSpPr>
          <p:cNvPr id="8" name="Rechteck 7">
            <a:extLst>
              <a:ext uri="{FF2B5EF4-FFF2-40B4-BE49-F238E27FC236}">
                <a16:creationId xmlns:a16="http://schemas.microsoft.com/office/drawing/2014/main" id="{883E3835-773E-4D9C-B9F5-0D49B880722F}"/>
              </a:ext>
            </a:extLst>
          </p:cNvPr>
          <p:cNvSpPr/>
          <p:nvPr/>
        </p:nvSpPr>
        <p:spPr>
          <a:xfrm>
            <a:off x="593558" y="4148425"/>
            <a:ext cx="2487329" cy="58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Goethe-Institut</a:t>
            </a:r>
          </a:p>
        </p:txBody>
      </p:sp>
      <p:sp>
        <p:nvSpPr>
          <p:cNvPr id="17" name="Rechteck 16">
            <a:extLst>
              <a:ext uri="{FF2B5EF4-FFF2-40B4-BE49-F238E27FC236}">
                <a16:creationId xmlns:a16="http://schemas.microsoft.com/office/drawing/2014/main" id="{D38A572A-FBF6-41E8-8F4B-48CE70A24EF7}"/>
              </a:ext>
            </a:extLst>
          </p:cNvPr>
          <p:cNvSpPr/>
          <p:nvPr/>
        </p:nvSpPr>
        <p:spPr>
          <a:xfrm>
            <a:off x="593558" y="4784663"/>
            <a:ext cx="2487329" cy="58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UNESCO-Nationalkommission</a:t>
            </a:r>
          </a:p>
        </p:txBody>
      </p:sp>
      <p:sp>
        <p:nvSpPr>
          <p:cNvPr id="19" name="Rechteck 18">
            <a:extLst>
              <a:ext uri="{FF2B5EF4-FFF2-40B4-BE49-F238E27FC236}">
                <a16:creationId xmlns:a16="http://schemas.microsoft.com/office/drawing/2014/main" id="{07B1F8B5-4EEA-4B1B-8708-0B3871BDC8EA}"/>
              </a:ext>
            </a:extLst>
          </p:cNvPr>
          <p:cNvSpPr/>
          <p:nvPr/>
        </p:nvSpPr>
        <p:spPr>
          <a:xfrm>
            <a:off x="593558" y="5426253"/>
            <a:ext cx="2487329" cy="58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Deutsche Welle Akademie</a:t>
            </a:r>
          </a:p>
        </p:txBody>
      </p:sp>
      <p:sp>
        <p:nvSpPr>
          <p:cNvPr id="24" name="Rechteck 23">
            <a:extLst>
              <a:ext uri="{FF2B5EF4-FFF2-40B4-BE49-F238E27FC236}">
                <a16:creationId xmlns:a16="http://schemas.microsoft.com/office/drawing/2014/main" id="{E8B95ABA-4CE6-4A31-88B5-FC2CE27C2DA9}"/>
              </a:ext>
            </a:extLst>
          </p:cNvPr>
          <p:cNvSpPr/>
          <p:nvPr/>
        </p:nvSpPr>
        <p:spPr>
          <a:xfrm>
            <a:off x="593557" y="6084480"/>
            <a:ext cx="2487329" cy="58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Deutsches Archäologisches Institut</a:t>
            </a:r>
          </a:p>
        </p:txBody>
      </p:sp>
      <p:sp>
        <p:nvSpPr>
          <p:cNvPr id="25" name="Rechteck 24">
            <a:extLst>
              <a:ext uri="{FF2B5EF4-FFF2-40B4-BE49-F238E27FC236}">
                <a16:creationId xmlns:a16="http://schemas.microsoft.com/office/drawing/2014/main" id="{DDD3141B-E6B4-4496-989D-94FEDD771C01}"/>
              </a:ext>
            </a:extLst>
          </p:cNvPr>
          <p:cNvSpPr/>
          <p:nvPr/>
        </p:nvSpPr>
        <p:spPr>
          <a:xfrm>
            <a:off x="3163435" y="4120533"/>
            <a:ext cx="2487329" cy="5897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DAAD</a:t>
            </a:r>
          </a:p>
        </p:txBody>
      </p:sp>
      <p:sp>
        <p:nvSpPr>
          <p:cNvPr id="27" name="Rechteck 26">
            <a:extLst>
              <a:ext uri="{FF2B5EF4-FFF2-40B4-BE49-F238E27FC236}">
                <a16:creationId xmlns:a16="http://schemas.microsoft.com/office/drawing/2014/main" id="{81B452B3-A324-42E9-ABA2-A2A068DFC4C9}"/>
              </a:ext>
            </a:extLst>
          </p:cNvPr>
          <p:cNvSpPr/>
          <p:nvPr/>
        </p:nvSpPr>
        <p:spPr>
          <a:xfrm>
            <a:off x="3163433" y="4784662"/>
            <a:ext cx="2487329" cy="5897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Goethe-Institut</a:t>
            </a:r>
          </a:p>
        </p:txBody>
      </p:sp>
      <p:sp>
        <p:nvSpPr>
          <p:cNvPr id="28" name="Rechteck 27">
            <a:extLst>
              <a:ext uri="{FF2B5EF4-FFF2-40B4-BE49-F238E27FC236}">
                <a16:creationId xmlns:a16="http://schemas.microsoft.com/office/drawing/2014/main" id="{9799D16E-9D6B-4F53-A20A-6D04E3B57D8B}"/>
              </a:ext>
            </a:extLst>
          </p:cNvPr>
          <p:cNvSpPr/>
          <p:nvPr/>
        </p:nvSpPr>
        <p:spPr>
          <a:xfrm>
            <a:off x="3163433" y="5426253"/>
            <a:ext cx="2487329" cy="5897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Partnerschulen des Goethe-Instituts &amp; PAD / ZfA</a:t>
            </a:r>
          </a:p>
        </p:txBody>
      </p:sp>
      <p:sp>
        <p:nvSpPr>
          <p:cNvPr id="29" name="Rechteck 28">
            <a:extLst>
              <a:ext uri="{FF2B5EF4-FFF2-40B4-BE49-F238E27FC236}">
                <a16:creationId xmlns:a16="http://schemas.microsoft.com/office/drawing/2014/main" id="{7D6C4AB8-12E6-466F-9D65-C447B1E498A1}"/>
              </a:ext>
            </a:extLst>
          </p:cNvPr>
          <p:cNvSpPr/>
          <p:nvPr/>
        </p:nvSpPr>
        <p:spPr>
          <a:xfrm>
            <a:off x="5730972" y="4101999"/>
            <a:ext cx="2487329" cy="5897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mj-lt"/>
              </a:rPr>
              <a:t>UNESCO-Natureinsatzstellen</a:t>
            </a:r>
          </a:p>
        </p:txBody>
      </p:sp>
      <p:sp>
        <p:nvSpPr>
          <p:cNvPr id="30" name="Rechteck 29">
            <a:extLst>
              <a:ext uri="{FF2B5EF4-FFF2-40B4-BE49-F238E27FC236}">
                <a16:creationId xmlns:a16="http://schemas.microsoft.com/office/drawing/2014/main" id="{EEB51C47-DCBD-4DCA-A38D-B5F08BD184C9}"/>
              </a:ext>
            </a:extLst>
          </p:cNvPr>
          <p:cNvSpPr/>
          <p:nvPr/>
        </p:nvSpPr>
        <p:spPr>
          <a:xfrm>
            <a:off x="8273745" y="4098963"/>
            <a:ext cx="2487329" cy="5897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r>
              <a:rPr lang="de-DE" dirty="0"/>
              <a:t>Partnerschulen des Goethe-Instituts &amp; PAD / ZfA</a:t>
            </a:r>
          </a:p>
          <a:p>
            <a:pPr algn="ctr"/>
            <a:endParaRPr lang="de-DE" dirty="0"/>
          </a:p>
        </p:txBody>
      </p:sp>
    </p:spTree>
    <p:extLst>
      <p:ext uri="{BB962C8B-B14F-4D97-AF65-F5344CB8AC3E}">
        <p14:creationId xmlns:p14="http://schemas.microsoft.com/office/powerpoint/2010/main" val="871952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86742" y="518838"/>
            <a:ext cx="10850243" cy="451069"/>
          </a:xfrm>
        </p:spPr>
        <p:txBody>
          <a:bodyPr/>
          <a:lstStyle/>
          <a:p>
            <a:r>
              <a:rPr lang="de-DE" sz="2800" dirty="0"/>
              <a:t>Pädagogischer Austauschdienst (PAD) mit </a:t>
            </a:r>
            <a:br>
              <a:rPr lang="de-DE" sz="2800" dirty="0"/>
            </a:br>
            <a:r>
              <a:rPr lang="de-DE" sz="2800" dirty="0"/>
              <a:t>der Zentralstelle für das Auslandsschulwesen</a:t>
            </a:r>
            <a:br>
              <a:rPr lang="de-DE" sz="2800" dirty="0"/>
            </a:b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86742" y="1885789"/>
            <a:ext cx="11436983" cy="5355647"/>
          </a:xfrm>
        </p:spPr>
        <p:txBody>
          <a:bodyPr/>
          <a:lstStyle/>
          <a:p>
            <a:r>
              <a:rPr lang="de-DE" sz="1800" dirty="0">
                <a:latin typeface="+mj-lt"/>
              </a:rPr>
              <a:t>Anforderungen:</a:t>
            </a:r>
          </a:p>
          <a:p>
            <a:pPr marL="342900" lvl="0" indent="-342900">
              <a:buFont typeface="Arial" panose="020B0604020202020204" pitchFamily="34" charset="0"/>
              <a:buChar char="•"/>
            </a:pPr>
            <a:r>
              <a:rPr lang="de-DE" sz="1800" dirty="0"/>
              <a:t>Deutschkenntnisse auf muttersprachlichem Niveau </a:t>
            </a:r>
          </a:p>
          <a:p>
            <a:pPr marL="342900" lvl="0" indent="-342900">
              <a:buFont typeface="Arial" panose="020B0604020202020204" pitchFamily="34" charset="0"/>
              <a:buChar char="•"/>
            </a:pPr>
            <a:r>
              <a:rPr lang="de-DE" sz="1800" dirty="0"/>
              <a:t>Interesse an schulischer Arbeit im Ausland</a:t>
            </a:r>
          </a:p>
          <a:p>
            <a:pPr marL="342900" indent="-342900">
              <a:buFont typeface="Arial" panose="020B0604020202020204" pitchFamily="34" charset="0"/>
              <a:buChar char="•"/>
            </a:pPr>
            <a:endParaRPr lang="de-DE" sz="1800" dirty="0"/>
          </a:p>
          <a:p>
            <a:r>
              <a:rPr lang="de-DE" sz="1800" dirty="0">
                <a:latin typeface="+mj-lt"/>
              </a:rPr>
              <a:t>Aufgaben:</a:t>
            </a:r>
          </a:p>
          <a:p>
            <a:pPr marL="342900" lvl="0" indent="-342900">
              <a:buFont typeface="Arial" panose="020B0604020202020204" pitchFamily="34" charset="0"/>
              <a:buChar char="•"/>
            </a:pPr>
            <a:r>
              <a:rPr lang="de-DE" sz="1800" dirty="0"/>
              <a:t>Unterstützung Lehrkräfte bei Tätigkeiten im Deutschunterricht</a:t>
            </a:r>
          </a:p>
          <a:p>
            <a:pPr marL="342900" indent="-342900">
              <a:buFont typeface="Arial" panose="020B0604020202020204" pitchFamily="34" charset="0"/>
              <a:buChar char="•"/>
            </a:pPr>
            <a:r>
              <a:rPr lang="de-DE" sz="1800" dirty="0"/>
              <a:t>Mitarbeit Erstellung von Unterrichtsmaterialien</a:t>
            </a:r>
          </a:p>
          <a:p>
            <a:pPr marL="342900" indent="-342900">
              <a:buFont typeface="Arial" panose="020B0604020202020204" pitchFamily="34" charset="0"/>
              <a:buChar char="•"/>
            </a:pPr>
            <a:r>
              <a:rPr lang="de-DE" sz="1800" dirty="0"/>
              <a:t>Unterstützung Vorbereitung auf Deutschprüfungen</a:t>
            </a:r>
          </a:p>
        </p:txBody>
      </p:sp>
      <p:pic>
        <p:nvPicPr>
          <p:cNvPr id="7" name="Grafik 6">
            <a:extLst>
              <a:ext uri="{FF2B5EF4-FFF2-40B4-BE49-F238E27FC236}">
                <a16:creationId xmlns:a16="http://schemas.microsoft.com/office/drawing/2014/main" id="{21251484-0D38-42A2-A678-A780C0EFD0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93776" y="4693308"/>
            <a:ext cx="2114850" cy="553114"/>
          </a:xfrm>
          <a:prstGeom prst="rect">
            <a:avLst/>
          </a:prstGeom>
        </p:spPr>
      </p:pic>
      <p:pic>
        <p:nvPicPr>
          <p:cNvPr id="8" name="Grafik 7">
            <a:extLst>
              <a:ext uri="{FF2B5EF4-FFF2-40B4-BE49-F238E27FC236}">
                <a16:creationId xmlns:a16="http://schemas.microsoft.com/office/drawing/2014/main" id="{83F71632-1F14-4292-81DE-0829E5CF1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7594" y="5332277"/>
            <a:ext cx="2161032" cy="1078992"/>
          </a:xfrm>
          <a:prstGeom prst="rect">
            <a:avLst/>
          </a:prstGeom>
        </p:spPr>
      </p:pic>
    </p:spTree>
    <p:extLst>
      <p:ext uri="{BB962C8B-B14F-4D97-AF65-F5344CB8AC3E}">
        <p14:creationId xmlns:p14="http://schemas.microsoft.com/office/powerpoint/2010/main" val="338457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896676" y="518837"/>
            <a:ext cx="10850243" cy="451069"/>
          </a:xfrm>
        </p:spPr>
        <p:txBody>
          <a:bodyPr/>
          <a:lstStyle/>
          <a:p>
            <a:r>
              <a:rPr lang="de-DE" sz="2800" dirty="0"/>
              <a:t>UNESCO-</a:t>
            </a:r>
            <a:r>
              <a:rPr lang="de-DE" sz="2800" dirty="0" err="1"/>
              <a:t>Naturerbestätten</a:t>
            </a:r>
            <a:br>
              <a:rPr lang="de-DE" sz="2800" dirty="0"/>
            </a:b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995821" y="1394031"/>
            <a:ext cx="5425120" cy="5355647"/>
          </a:xfrm>
        </p:spPr>
        <p:txBody>
          <a:bodyPr/>
          <a:lstStyle/>
          <a:p>
            <a:r>
              <a:rPr lang="de-DE" sz="1800" dirty="0">
                <a:latin typeface="+mj-lt"/>
              </a:rPr>
              <a:t>Anforderungen:</a:t>
            </a:r>
          </a:p>
          <a:p>
            <a:pPr marL="342900" lvl="0" indent="-342900">
              <a:buFont typeface="Arial" panose="020B0604020202020204" pitchFamily="34" charset="0"/>
              <a:buChar char="•"/>
            </a:pPr>
            <a:r>
              <a:rPr lang="de-DE" sz="1800" dirty="0"/>
              <a:t>Grundlegende Englisch- ggf. Spanischkenntnisse</a:t>
            </a:r>
          </a:p>
          <a:p>
            <a:pPr marL="342900" lvl="0" indent="-342900">
              <a:buFont typeface="Arial" panose="020B0604020202020204" pitchFamily="34" charset="0"/>
              <a:buChar char="•"/>
            </a:pPr>
            <a:r>
              <a:rPr lang="de-DE" sz="1800" dirty="0"/>
              <a:t>Interesse an ländlichem Leben &amp; Natur</a:t>
            </a:r>
          </a:p>
          <a:p>
            <a:pPr marL="342900" indent="-342900">
              <a:buFont typeface="Arial" panose="020B0604020202020204" pitchFamily="34" charset="0"/>
              <a:buChar char="•"/>
            </a:pPr>
            <a:endParaRPr lang="de-DE" sz="1800" dirty="0">
              <a:highlight>
                <a:srgbClr val="FFFF00"/>
              </a:highlight>
            </a:endParaRPr>
          </a:p>
          <a:p>
            <a:r>
              <a:rPr lang="de-DE" sz="1800" dirty="0">
                <a:latin typeface="+mj-lt"/>
              </a:rPr>
              <a:t>Aufgaben:</a:t>
            </a:r>
          </a:p>
          <a:p>
            <a:pPr marL="342900" lvl="0" indent="-342900">
              <a:buFont typeface="Arial" panose="020B0604020202020204" pitchFamily="34" charset="0"/>
              <a:buChar char="•"/>
            </a:pPr>
            <a:r>
              <a:rPr lang="de-DE" sz="1800" dirty="0"/>
              <a:t>Praktisch Mitarbeit in der Natur</a:t>
            </a:r>
          </a:p>
          <a:p>
            <a:pPr marL="342900" indent="-342900">
              <a:buFont typeface="Arial" panose="020B0604020202020204" pitchFamily="34" charset="0"/>
              <a:buChar char="•"/>
            </a:pPr>
            <a:r>
              <a:rPr lang="de-DE" sz="1800" dirty="0"/>
              <a:t>Presse- und Öffentlichkeitsarbeit</a:t>
            </a:r>
          </a:p>
          <a:p>
            <a:pPr marL="342900" indent="-342900">
              <a:buFont typeface="Arial" panose="020B0604020202020204" pitchFamily="34" charset="0"/>
              <a:buChar char="•"/>
            </a:pPr>
            <a:r>
              <a:rPr lang="de-DE" sz="1800" dirty="0"/>
              <a:t>Bildungsarbeit Besucher*innengruppen, Schüler*innen und anderen Interessierten</a:t>
            </a:r>
          </a:p>
        </p:txBody>
      </p:sp>
      <p:pic>
        <p:nvPicPr>
          <p:cNvPr id="9" name="Grafik 8">
            <a:extLst>
              <a:ext uri="{FF2B5EF4-FFF2-40B4-BE49-F238E27FC236}">
                <a16:creationId xmlns:a16="http://schemas.microsoft.com/office/drawing/2014/main" id="{ABD51765-17B9-479F-8A39-3B620D6A4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982" y="5734636"/>
            <a:ext cx="2160000" cy="1187999"/>
          </a:xfrm>
          <a:prstGeom prst="rect">
            <a:avLst/>
          </a:prstGeom>
        </p:spPr>
      </p:pic>
      <p:pic>
        <p:nvPicPr>
          <p:cNvPr id="5" name="Grafik 4">
            <a:extLst>
              <a:ext uri="{FF2B5EF4-FFF2-40B4-BE49-F238E27FC236}">
                <a16:creationId xmlns:a16="http://schemas.microsoft.com/office/drawing/2014/main" id="{5F0789D0-6CDB-413E-A275-71D8D29DD949}"/>
              </a:ext>
            </a:extLst>
          </p:cNvPr>
          <p:cNvPicPr>
            <a:picLocks noChangeAspect="1"/>
          </p:cNvPicPr>
          <p:nvPr/>
        </p:nvPicPr>
        <p:blipFill rotWithShape="1">
          <a:blip r:embed="rId4">
            <a:extLst>
              <a:ext uri="{28A0092B-C50C-407E-A947-70E740481C1C}">
                <a14:useLocalDpi xmlns:a14="http://schemas.microsoft.com/office/drawing/2010/main" val="0"/>
              </a:ext>
            </a:extLst>
          </a:blip>
          <a:srcRect l="42174" t="27858" r="21655" b="2229"/>
          <a:stretch/>
        </p:blipFill>
        <p:spPr>
          <a:xfrm>
            <a:off x="0" y="0"/>
            <a:ext cx="5425120" cy="6943725"/>
          </a:xfrm>
          <a:prstGeom prst="rect">
            <a:avLst/>
          </a:prstGeom>
        </p:spPr>
      </p:pic>
    </p:spTree>
    <p:extLst>
      <p:ext uri="{BB962C8B-B14F-4D97-AF65-F5344CB8AC3E}">
        <p14:creationId xmlns:p14="http://schemas.microsoft.com/office/powerpoint/2010/main" val="3837668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6011862" y="503868"/>
            <a:ext cx="10850243" cy="451069"/>
          </a:xfrm>
        </p:spPr>
        <p:txBody>
          <a:bodyPr/>
          <a:lstStyle/>
          <a:p>
            <a:r>
              <a:rPr lang="de-DE" sz="2800" dirty="0"/>
              <a:t>Goethe-Institut</a:t>
            </a: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6056880" y="921413"/>
            <a:ext cx="4817125" cy="5355647"/>
          </a:xfrm>
        </p:spPr>
        <p:txBody>
          <a:bodyPr/>
          <a:lstStyle/>
          <a:p>
            <a:endParaRPr lang="de-DE" sz="2000" dirty="0">
              <a:latin typeface="+mj-lt"/>
            </a:endParaRPr>
          </a:p>
          <a:p>
            <a:r>
              <a:rPr lang="de-DE" sz="1800" dirty="0">
                <a:latin typeface="+mj-lt"/>
              </a:rPr>
              <a:t>Anforderungen:</a:t>
            </a:r>
          </a:p>
          <a:p>
            <a:pPr marL="342900" indent="-342900">
              <a:buFont typeface="Arial" panose="020B0604020202020204" pitchFamily="34" charset="0"/>
              <a:buChar char="•"/>
            </a:pPr>
            <a:r>
              <a:rPr lang="de-DE" sz="1800" dirty="0"/>
              <a:t>Begonnene/abgeschlossene Berufsausbildung</a:t>
            </a:r>
          </a:p>
          <a:p>
            <a:r>
              <a:rPr lang="de-DE" sz="1800" dirty="0"/>
              <a:t>     oder Studium</a:t>
            </a:r>
          </a:p>
          <a:p>
            <a:pPr marL="342900" indent="-342900">
              <a:buFont typeface="Arial" panose="020B0604020202020204" pitchFamily="34" charset="0"/>
              <a:buChar char="•"/>
            </a:pPr>
            <a:r>
              <a:rPr lang="de-DE" sz="1800" dirty="0"/>
              <a:t>Erste Praktika oder Nebenjobs</a:t>
            </a:r>
          </a:p>
          <a:p>
            <a:endParaRPr lang="de-DE" sz="1800" dirty="0"/>
          </a:p>
          <a:p>
            <a:r>
              <a:rPr lang="de-DE" sz="1800" dirty="0">
                <a:latin typeface="+mj-lt"/>
              </a:rPr>
              <a:t>Aufgaben:</a:t>
            </a:r>
          </a:p>
          <a:p>
            <a:pPr marL="342900" indent="-342900">
              <a:buFont typeface="Arial" panose="020B0604020202020204" pitchFamily="34" charset="0"/>
              <a:buChar char="•"/>
            </a:pPr>
            <a:r>
              <a:rPr lang="de-DE" sz="1800" dirty="0"/>
              <a:t>Organisation von Veranstaltungen z. B. Theaterfestivals, Konzerte etc.</a:t>
            </a:r>
          </a:p>
          <a:p>
            <a:pPr marL="342900" indent="-342900">
              <a:buFont typeface="Arial" panose="020B0604020202020204" pitchFamily="34" charset="0"/>
              <a:buChar char="•"/>
            </a:pPr>
            <a:r>
              <a:rPr lang="de-DE" sz="1800" dirty="0"/>
              <a:t>Organisation von Lesungen, Konferenzen und Ausstellungen</a:t>
            </a:r>
          </a:p>
        </p:txBody>
      </p:sp>
      <p:pic>
        <p:nvPicPr>
          <p:cNvPr id="10" name="Grafik 9">
            <a:extLst>
              <a:ext uri="{FF2B5EF4-FFF2-40B4-BE49-F238E27FC236}">
                <a16:creationId xmlns:a16="http://schemas.microsoft.com/office/drawing/2014/main" id="{4F0E61D0-B034-4475-81C5-69A55DBB0F8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8922" y="5942774"/>
            <a:ext cx="1440000" cy="668573"/>
          </a:xfrm>
          <a:prstGeom prst="rect">
            <a:avLst/>
          </a:prstGeom>
        </p:spPr>
      </p:pic>
      <p:pic>
        <p:nvPicPr>
          <p:cNvPr id="8" name="Bildplatzhalter 6">
            <a:extLst>
              <a:ext uri="{FF2B5EF4-FFF2-40B4-BE49-F238E27FC236}">
                <a16:creationId xmlns:a16="http://schemas.microsoft.com/office/drawing/2014/main" id="{A3474D3B-C7A0-4E83-86B8-C20E8D27138F}"/>
              </a:ext>
            </a:extLst>
          </p:cNvPr>
          <p:cNvPicPr>
            <a:picLocks noChangeAspect="1"/>
          </p:cNvPicPr>
          <p:nvPr/>
        </p:nvPicPr>
        <p:blipFill rotWithShape="1">
          <a:blip r:embed="rId5"/>
          <a:srcRect l="11690" t="21023" r="41134" b="2564"/>
          <a:stretch/>
        </p:blipFill>
        <p:spPr>
          <a:xfrm>
            <a:off x="1" y="0"/>
            <a:ext cx="5301962" cy="6943724"/>
          </a:xfrm>
          <a:prstGeom prst="rect">
            <a:avLst/>
          </a:prstGeom>
        </p:spPr>
      </p:pic>
    </p:spTree>
    <p:extLst>
      <p:ext uri="{BB962C8B-B14F-4D97-AF65-F5344CB8AC3E}">
        <p14:creationId xmlns:p14="http://schemas.microsoft.com/office/powerpoint/2010/main" val="1116647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458819" y="672119"/>
            <a:ext cx="10850243" cy="451069"/>
          </a:xfrm>
        </p:spPr>
        <p:txBody>
          <a:bodyPr/>
          <a:lstStyle/>
          <a:p>
            <a:r>
              <a:rPr lang="de-DE" dirty="0"/>
              <a:t>UNESCO-Nationalkommissionen</a:t>
            </a:r>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86742" y="1588078"/>
            <a:ext cx="11436983" cy="5355647"/>
          </a:xfrm>
        </p:spPr>
        <p:txBody>
          <a:bodyPr/>
          <a:lstStyle/>
          <a:p>
            <a:r>
              <a:rPr lang="de-DE" sz="1800" dirty="0">
                <a:latin typeface="+mj-lt"/>
              </a:rPr>
              <a:t>Anforderungen:</a:t>
            </a:r>
          </a:p>
          <a:p>
            <a:pPr marL="342900" lvl="0" indent="-342900">
              <a:buFont typeface="Arial" panose="020B0604020202020204" pitchFamily="34" charset="0"/>
              <a:buChar char="•"/>
            </a:pPr>
            <a:r>
              <a:rPr lang="de-DE" sz="1800" dirty="0"/>
              <a:t>gute Sprachkenntnisse (B2-Niveau)</a:t>
            </a:r>
          </a:p>
          <a:p>
            <a:pPr marL="342900" lvl="0" indent="-342900">
              <a:buFont typeface="Arial" panose="020B0604020202020204" pitchFamily="34" charset="0"/>
              <a:buChar char="•"/>
            </a:pPr>
            <a:r>
              <a:rPr lang="de-DE" sz="1800" dirty="0"/>
              <a:t>ggf. Praktika im Bereich Politik, Internationale Beziehungen o. Ä. </a:t>
            </a:r>
          </a:p>
          <a:p>
            <a:pPr marL="342900" indent="-342900">
              <a:buFont typeface="Arial" panose="020B0604020202020204" pitchFamily="34" charset="0"/>
              <a:buChar char="•"/>
            </a:pPr>
            <a:endParaRPr lang="de-DE" sz="1800" dirty="0"/>
          </a:p>
          <a:p>
            <a:r>
              <a:rPr lang="de-DE" sz="1800" dirty="0">
                <a:latin typeface="+mj-lt"/>
              </a:rPr>
              <a:t>Aufgaben:</a:t>
            </a:r>
          </a:p>
          <a:p>
            <a:pPr marL="342900" lvl="0" indent="-342900">
              <a:buFont typeface="Arial" panose="020B0604020202020204" pitchFamily="34" charset="0"/>
              <a:buChar char="•"/>
            </a:pPr>
            <a:r>
              <a:rPr lang="de-DE" sz="1800" dirty="0"/>
              <a:t>Verfassen von Protokollen und Berichten, Übersetzungen</a:t>
            </a:r>
          </a:p>
          <a:p>
            <a:pPr marL="342900" indent="-342900">
              <a:buFont typeface="Arial" panose="020B0604020202020204" pitchFamily="34" charset="0"/>
              <a:buChar char="•"/>
            </a:pPr>
            <a:r>
              <a:rPr lang="de-DE" sz="1800" dirty="0"/>
              <a:t>Projektarbeit zu UNESCO-Themen</a:t>
            </a:r>
          </a:p>
          <a:p>
            <a:pPr marL="342900" indent="-342900">
              <a:buFont typeface="Arial" panose="020B0604020202020204" pitchFamily="34" charset="0"/>
              <a:buChar char="•"/>
            </a:pPr>
            <a:r>
              <a:rPr lang="de-DE" sz="1800" dirty="0"/>
              <a:t>Unterstützung bei Konferenzen und Workshops</a:t>
            </a:r>
          </a:p>
          <a:p>
            <a:pPr marL="342900" indent="-342900">
              <a:buFont typeface="Arial" panose="020B0604020202020204" pitchFamily="34" charset="0"/>
              <a:buChar char="•"/>
            </a:pPr>
            <a:r>
              <a:rPr lang="de-DE" sz="1800" dirty="0"/>
              <a:t>Presse- und Öffentlichkeitsarbeit</a:t>
            </a:r>
          </a:p>
        </p:txBody>
      </p:sp>
      <p:pic>
        <p:nvPicPr>
          <p:cNvPr id="8" name="Grafik 7">
            <a:extLst>
              <a:ext uri="{FF2B5EF4-FFF2-40B4-BE49-F238E27FC236}">
                <a16:creationId xmlns:a16="http://schemas.microsoft.com/office/drawing/2014/main" id="{5F09E769-911E-42C5-A924-96C5D076F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062" y="5355647"/>
            <a:ext cx="2160000" cy="1187999"/>
          </a:xfrm>
          <a:prstGeom prst="rect">
            <a:avLst/>
          </a:prstGeom>
        </p:spPr>
      </p:pic>
    </p:spTree>
    <p:extLst>
      <p:ext uri="{BB962C8B-B14F-4D97-AF65-F5344CB8AC3E}">
        <p14:creationId xmlns:p14="http://schemas.microsoft.com/office/powerpoint/2010/main" val="1148329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607142" y="299540"/>
            <a:ext cx="10850243" cy="451069"/>
          </a:xfrm>
        </p:spPr>
        <p:txBody>
          <a:bodyPr/>
          <a:lstStyle/>
          <a:p>
            <a:r>
              <a:rPr lang="de-DE" sz="2800" dirty="0"/>
              <a:t>Deutscher Akademischer </a:t>
            </a:r>
            <a:br>
              <a:rPr lang="de-DE" sz="2800" dirty="0"/>
            </a:br>
            <a:r>
              <a:rPr lang="de-DE" sz="2800" dirty="0"/>
              <a:t>Austauschdienst</a:t>
            </a: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705135" y="1588078"/>
            <a:ext cx="5394798" cy="5355647"/>
          </a:xfrm>
        </p:spPr>
        <p:txBody>
          <a:bodyPr/>
          <a:lstStyle/>
          <a:p>
            <a:r>
              <a:rPr lang="de-DE" sz="1800" dirty="0">
                <a:latin typeface="+mj-lt"/>
              </a:rPr>
              <a:t>Anforderungen:</a:t>
            </a:r>
          </a:p>
          <a:p>
            <a:pPr marL="342900" indent="-342900">
              <a:buFont typeface="Arial" panose="020B0604020202020204" pitchFamily="34" charset="0"/>
              <a:buChar char="•"/>
            </a:pPr>
            <a:r>
              <a:rPr lang="de-DE" sz="1800" dirty="0"/>
              <a:t>Begonnenes oder abgeschlossenes Studium</a:t>
            </a:r>
          </a:p>
          <a:p>
            <a:pPr marL="342900" indent="-342900">
              <a:buFont typeface="Arial" panose="020B0604020202020204" pitchFamily="34" charset="0"/>
              <a:buChar char="•"/>
            </a:pPr>
            <a:endParaRPr lang="de-DE" sz="1800" dirty="0"/>
          </a:p>
          <a:p>
            <a:r>
              <a:rPr lang="de-DE" sz="1800" dirty="0">
                <a:latin typeface="+mj-lt"/>
              </a:rPr>
              <a:t>Aufgaben:</a:t>
            </a:r>
          </a:p>
          <a:p>
            <a:pPr marL="342900" indent="-342900">
              <a:buFont typeface="Arial" panose="020B0604020202020204" pitchFamily="34" charset="0"/>
              <a:buChar char="•"/>
            </a:pPr>
            <a:r>
              <a:rPr lang="de-DE" sz="1800" dirty="0"/>
              <a:t>Beratung Studierende zu Studienmöglichkeiten in Deutschland</a:t>
            </a:r>
          </a:p>
          <a:p>
            <a:pPr marL="342900" indent="-342900">
              <a:buFont typeface="Arial" panose="020B0604020202020204" pitchFamily="34" charset="0"/>
              <a:buChar char="•"/>
            </a:pPr>
            <a:r>
              <a:rPr lang="de-DE" sz="1800" dirty="0"/>
              <a:t>Organisation von Messen, Workshops und Veranstaltungen</a:t>
            </a:r>
          </a:p>
          <a:p>
            <a:pPr marL="342900" indent="-342900">
              <a:buFont typeface="Arial" panose="020B0604020202020204" pitchFamily="34" charset="0"/>
              <a:buChar char="•"/>
            </a:pPr>
            <a:r>
              <a:rPr lang="de-DE" sz="1800" dirty="0"/>
              <a:t>Pflege der sozialen Netzwerke </a:t>
            </a:r>
          </a:p>
        </p:txBody>
      </p:sp>
      <p:pic>
        <p:nvPicPr>
          <p:cNvPr id="9" name="Grafik 8">
            <a:extLst>
              <a:ext uri="{FF2B5EF4-FFF2-40B4-BE49-F238E27FC236}">
                <a16:creationId xmlns:a16="http://schemas.microsoft.com/office/drawing/2014/main" id="{19BFC3D0-73C5-44D4-8280-6E44221C53ED}"/>
              </a:ext>
            </a:extLst>
          </p:cNvPr>
          <p:cNvPicPr>
            <a:picLocks noChangeAspect="1"/>
          </p:cNvPicPr>
          <p:nvPr/>
        </p:nvPicPr>
        <p:blipFill rotWithShape="1">
          <a:blip r:embed="rId3">
            <a:extLst>
              <a:ext uri="{28A0092B-C50C-407E-A947-70E740481C1C}">
                <a14:useLocalDpi xmlns:a14="http://schemas.microsoft.com/office/drawing/2010/main" val="0"/>
              </a:ext>
            </a:extLst>
          </a:blip>
          <a:srcRect r="2007" b="45279"/>
          <a:stretch/>
        </p:blipFill>
        <p:spPr>
          <a:xfrm>
            <a:off x="8402534" y="5754521"/>
            <a:ext cx="3621191" cy="1189204"/>
          </a:xfrm>
          <a:prstGeom prst="rect">
            <a:avLst/>
          </a:prstGeom>
        </p:spPr>
      </p:pic>
      <p:pic>
        <p:nvPicPr>
          <p:cNvPr id="5" name="Grafik 4">
            <a:extLst>
              <a:ext uri="{FF2B5EF4-FFF2-40B4-BE49-F238E27FC236}">
                <a16:creationId xmlns:a16="http://schemas.microsoft.com/office/drawing/2014/main" id="{EF19648E-7E5C-46AA-B430-4450222C5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278583" cy="6943725"/>
          </a:xfrm>
          <a:prstGeom prst="rect">
            <a:avLst/>
          </a:prstGeom>
        </p:spPr>
      </p:pic>
    </p:spTree>
    <p:extLst>
      <p:ext uri="{BB962C8B-B14F-4D97-AF65-F5344CB8AC3E}">
        <p14:creationId xmlns:p14="http://schemas.microsoft.com/office/powerpoint/2010/main" val="146483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594362" y="426952"/>
            <a:ext cx="10850243" cy="451069"/>
          </a:xfrm>
        </p:spPr>
        <p:txBody>
          <a:bodyPr/>
          <a:lstStyle/>
          <a:p>
            <a:r>
              <a:rPr lang="de-DE" sz="2800" dirty="0"/>
              <a:t>Deutsches Archäologisches Institut</a:t>
            </a: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594362" y="1111215"/>
            <a:ext cx="4941899" cy="5355647"/>
          </a:xfrm>
        </p:spPr>
        <p:txBody>
          <a:bodyPr/>
          <a:lstStyle/>
          <a:p>
            <a:r>
              <a:rPr lang="de-DE" sz="1800" dirty="0">
                <a:latin typeface="+mj-lt"/>
              </a:rPr>
              <a:t>Anforderungen:</a:t>
            </a:r>
          </a:p>
          <a:p>
            <a:pPr marL="285750" indent="-285750">
              <a:buFont typeface="Arial" panose="020B0604020202020204" pitchFamily="34" charset="0"/>
              <a:buChar char="•"/>
            </a:pPr>
            <a:r>
              <a:rPr lang="de-DE" sz="1800" dirty="0"/>
              <a:t>begonnenes oder abgeschlossenes Studium in relevanten Fachbereichen</a:t>
            </a:r>
          </a:p>
          <a:p>
            <a:pPr marL="285750" indent="-285750">
              <a:buFont typeface="Arial" panose="020B0604020202020204" pitchFamily="34" charset="0"/>
              <a:buChar char="•"/>
            </a:pPr>
            <a:r>
              <a:rPr lang="de-DE" sz="1800" dirty="0"/>
              <a:t>fachrelevante Praktika oder Schulprojekte</a:t>
            </a:r>
          </a:p>
          <a:p>
            <a:pPr marL="342900" indent="-342900">
              <a:buFont typeface="Arial" panose="020B0604020202020204" pitchFamily="34" charset="0"/>
              <a:buChar char="•"/>
            </a:pPr>
            <a:endParaRPr lang="de-DE" sz="1800" dirty="0"/>
          </a:p>
          <a:p>
            <a:r>
              <a:rPr lang="de-DE" sz="1800" dirty="0">
                <a:latin typeface="+mj-lt"/>
              </a:rPr>
              <a:t>Aufgaben:</a:t>
            </a:r>
          </a:p>
          <a:p>
            <a:pPr marL="342900" indent="-342900">
              <a:buFont typeface="Arial" panose="020B0604020202020204" pitchFamily="34" charset="0"/>
              <a:buChar char="•"/>
            </a:pPr>
            <a:r>
              <a:rPr lang="de-DE" sz="1800" dirty="0"/>
              <a:t>Rechercheaufgaben in Fachbibliotheken, Fototheken, Archiven</a:t>
            </a:r>
          </a:p>
          <a:p>
            <a:pPr marL="342900" indent="-342900">
              <a:buFont typeface="Arial" panose="020B0604020202020204" pitchFamily="34" charset="0"/>
              <a:buChar char="•"/>
            </a:pPr>
            <a:r>
              <a:rPr lang="de-DE" sz="1800" dirty="0"/>
              <a:t>Vor- und Nachbereitung Vorträge, Workshops, Kolloquien</a:t>
            </a:r>
          </a:p>
          <a:p>
            <a:pPr marL="342900" indent="-342900">
              <a:buFont typeface="Arial" panose="020B0604020202020204" pitchFamily="34" charset="0"/>
              <a:buChar char="•"/>
            </a:pPr>
            <a:r>
              <a:rPr lang="de-DE" sz="1800" dirty="0"/>
              <a:t>Mitarbeit Ausgrabungen oder bei Außenprojekten </a:t>
            </a:r>
          </a:p>
        </p:txBody>
      </p:sp>
      <p:pic>
        <p:nvPicPr>
          <p:cNvPr id="8" name="Grafik 7">
            <a:extLst>
              <a:ext uri="{FF2B5EF4-FFF2-40B4-BE49-F238E27FC236}">
                <a16:creationId xmlns:a16="http://schemas.microsoft.com/office/drawing/2014/main" id="{C922C423-4C84-4F0D-B5B7-02E328CA4F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6261" y="5454981"/>
            <a:ext cx="900722" cy="900722"/>
          </a:xfrm>
          <a:prstGeom prst="rect">
            <a:avLst/>
          </a:prstGeom>
        </p:spPr>
      </p:pic>
      <p:pic>
        <p:nvPicPr>
          <p:cNvPr id="5" name="Grafik 4">
            <a:extLst>
              <a:ext uri="{FF2B5EF4-FFF2-40B4-BE49-F238E27FC236}">
                <a16:creationId xmlns:a16="http://schemas.microsoft.com/office/drawing/2014/main" id="{DD66425C-5F65-4670-80E2-3C66C63CB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204170" cy="6943725"/>
          </a:xfrm>
          <a:prstGeom prst="rect">
            <a:avLst/>
          </a:prstGeom>
        </p:spPr>
      </p:pic>
    </p:spTree>
    <p:extLst>
      <p:ext uri="{BB962C8B-B14F-4D97-AF65-F5344CB8AC3E}">
        <p14:creationId xmlns:p14="http://schemas.microsoft.com/office/powerpoint/2010/main" val="3375391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850686" y="471030"/>
            <a:ext cx="10850243" cy="451069"/>
          </a:xfrm>
        </p:spPr>
        <p:txBody>
          <a:bodyPr/>
          <a:lstStyle/>
          <a:p>
            <a:r>
              <a:rPr lang="de-DE" sz="2800" dirty="0"/>
              <a:t>Deutsche Welle Akademie</a:t>
            </a: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850686" y="1134354"/>
            <a:ext cx="5129500" cy="5355647"/>
          </a:xfrm>
        </p:spPr>
        <p:txBody>
          <a:bodyPr/>
          <a:lstStyle/>
          <a:p>
            <a:r>
              <a:rPr lang="de-DE" sz="1800" dirty="0">
                <a:latin typeface="+mj-lt"/>
              </a:rPr>
              <a:t>Anforderungen:</a:t>
            </a:r>
          </a:p>
          <a:p>
            <a:pPr marL="342900" indent="-342900">
              <a:buFont typeface="Arial" panose="020B0604020202020204" pitchFamily="34" charset="0"/>
              <a:buChar char="•"/>
            </a:pPr>
            <a:r>
              <a:rPr lang="de-DE" sz="1800" dirty="0"/>
              <a:t>Begonnene oder abgeschlossene Berufsausbildung bzw. Studium</a:t>
            </a:r>
          </a:p>
          <a:p>
            <a:pPr marL="342900" indent="-342900">
              <a:buFont typeface="Arial" panose="020B0604020202020204" pitchFamily="34" charset="0"/>
              <a:buChar char="•"/>
            </a:pPr>
            <a:endParaRPr lang="de-DE" sz="1800" dirty="0"/>
          </a:p>
          <a:p>
            <a:r>
              <a:rPr lang="de-DE" sz="1800" dirty="0">
                <a:latin typeface="+mj-lt"/>
              </a:rPr>
              <a:t>Aufgaben:</a:t>
            </a:r>
          </a:p>
          <a:p>
            <a:pPr marL="342900" indent="-342900">
              <a:buFont typeface="Arial" panose="020B0604020202020204" pitchFamily="34" charset="0"/>
              <a:buChar char="•"/>
            </a:pPr>
            <a:r>
              <a:rPr lang="de-DE" sz="1800" dirty="0"/>
              <a:t>Vorbereitung von Workshops und/oder Begleitung von Trainings</a:t>
            </a:r>
          </a:p>
          <a:p>
            <a:pPr marL="342900" indent="-342900">
              <a:buFont typeface="Arial" panose="020B0604020202020204" pitchFamily="34" charset="0"/>
              <a:buChar char="•"/>
            </a:pPr>
            <a:r>
              <a:rPr lang="de-DE" sz="1800" dirty="0"/>
              <a:t>Journalistische Tätigkeiten und Produktion von Medieninhalten</a:t>
            </a:r>
          </a:p>
          <a:p>
            <a:pPr marL="342900" indent="-342900">
              <a:buFont typeface="Arial" panose="020B0604020202020204" pitchFamily="34" charset="0"/>
              <a:buChar char="•"/>
            </a:pPr>
            <a:r>
              <a:rPr lang="de-DE" sz="1800" dirty="0"/>
              <a:t>Pflege der Social-Media-Aktivitäten</a:t>
            </a:r>
          </a:p>
        </p:txBody>
      </p:sp>
      <p:pic>
        <p:nvPicPr>
          <p:cNvPr id="5" name="Grafik 4">
            <a:extLst>
              <a:ext uri="{FF2B5EF4-FFF2-40B4-BE49-F238E27FC236}">
                <a16:creationId xmlns:a16="http://schemas.microsoft.com/office/drawing/2014/main" id="{4348662F-D61A-4E1F-B3EF-4B53C4E21BE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46925" y="6161000"/>
            <a:ext cx="2308719" cy="558562"/>
          </a:xfrm>
          <a:prstGeom prst="rect">
            <a:avLst/>
          </a:prstGeom>
        </p:spPr>
      </p:pic>
      <p:pic>
        <p:nvPicPr>
          <p:cNvPr id="6" name="Grafik 5">
            <a:extLst>
              <a:ext uri="{FF2B5EF4-FFF2-40B4-BE49-F238E27FC236}">
                <a16:creationId xmlns:a16="http://schemas.microsoft.com/office/drawing/2014/main" id="{4FF02517-6266-456C-97E6-95AD888D52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3" y="-1"/>
            <a:ext cx="5360988" cy="6943725"/>
          </a:xfrm>
          <a:prstGeom prst="rect">
            <a:avLst/>
          </a:prstGeom>
        </p:spPr>
      </p:pic>
    </p:spTree>
    <p:extLst>
      <p:ext uri="{BB962C8B-B14F-4D97-AF65-F5344CB8AC3E}">
        <p14:creationId xmlns:p14="http://schemas.microsoft.com/office/powerpoint/2010/main" val="17824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9EAB2B0-CE21-4512-99FD-9E0DE76A7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023725" cy="6943725"/>
          </a:xfrm>
          <a:prstGeom prst="rect">
            <a:avLst/>
          </a:prstGeom>
        </p:spPr>
      </p:pic>
      <p:sp>
        <p:nvSpPr>
          <p:cNvPr id="11" name="Rechteck 10">
            <a:extLst>
              <a:ext uri="{FF2B5EF4-FFF2-40B4-BE49-F238E27FC236}">
                <a16:creationId xmlns:a16="http://schemas.microsoft.com/office/drawing/2014/main" id="{44ADF1EC-8A6C-49E4-B837-246C75E1BF3A}"/>
              </a:ext>
            </a:extLst>
          </p:cNvPr>
          <p:cNvSpPr/>
          <p:nvPr/>
        </p:nvSpPr>
        <p:spPr>
          <a:xfrm>
            <a:off x="0" y="-2"/>
            <a:ext cx="4678017" cy="6943726"/>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Aft>
                <a:spcPts val="600"/>
              </a:spcAft>
            </a:pPr>
            <a:r>
              <a:rPr lang="de-DE" sz="1400" dirty="0">
                <a:solidFill>
                  <a:schemeClr val="accent1"/>
                </a:solidFill>
              </a:rPr>
              <a:t>	</a:t>
            </a:r>
          </a:p>
          <a:p>
            <a:pPr>
              <a:lnSpc>
                <a:spcPct val="100000"/>
              </a:lnSpc>
              <a:spcAft>
                <a:spcPts val="600"/>
              </a:spcAft>
            </a:pPr>
            <a:endParaRPr lang="de-DE" sz="1400" dirty="0">
              <a:solidFill>
                <a:schemeClr val="accent1"/>
              </a:solidFill>
            </a:endParaRPr>
          </a:p>
          <a:p>
            <a:pPr>
              <a:lnSpc>
                <a:spcPct val="100000"/>
              </a:lnSpc>
              <a:spcAft>
                <a:spcPts val="600"/>
              </a:spcAft>
            </a:pPr>
            <a:r>
              <a:rPr lang="de-DE" sz="1400" dirty="0">
                <a:solidFill>
                  <a:schemeClr val="accent1"/>
                </a:solidFill>
              </a:rPr>
              <a:t>	</a:t>
            </a:r>
            <a:r>
              <a:rPr lang="de-DE" sz="1800" dirty="0">
                <a:solidFill>
                  <a:schemeClr val="accent1"/>
                </a:solidFill>
              </a:rPr>
              <a:t>1. Vorstellung kulturweit</a:t>
            </a:r>
          </a:p>
          <a:p>
            <a:pPr lvl="1">
              <a:spcAft>
                <a:spcPts val="600"/>
              </a:spcAft>
            </a:pPr>
            <a:r>
              <a:rPr lang="de-DE" sz="1800" dirty="0">
                <a:solidFill>
                  <a:schemeClr val="accent1"/>
                </a:solidFill>
              </a:rPr>
              <a:t>2. Erfahrungsbericht</a:t>
            </a:r>
          </a:p>
          <a:p>
            <a:pPr>
              <a:lnSpc>
                <a:spcPct val="100000"/>
              </a:lnSpc>
              <a:spcAft>
                <a:spcPts val="600"/>
              </a:spcAft>
            </a:pPr>
            <a:r>
              <a:rPr lang="de-DE" sz="1800" dirty="0">
                <a:solidFill>
                  <a:schemeClr val="accent1"/>
                </a:solidFill>
              </a:rPr>
              <a:t>	3. Ablauf Freiwilligendienst</a:t>
            </a:r>
          </a:p>
          <a:p>
            <a:pPr>
              <a:lnSpc>
                <a:spcPct val="100000"/>
              </a:lnSpc>
              <a:spcAft>
                <a:spcPts val="600"/>
              </a:spcAft>
            </a:pPr>
            <a:r>
              <a:rPr lang="de-DE" sz="1800" dirty="0">
                <a:solidFill>
                  <a:schemeClr val="accent1"/>
                </a:solidFill>
              </a:rPr>
              <a:t>	4. Fragen und Antworten</a:t>
            </a:r>
          </a:p>
        </p:txBody>
      </p:sp>
      <p:sp>
        <p:nvSpPr>
          <p:cNvPr id="5" name="Titel 4">
            <a:extLst>
              <a:ext uri="{FF2B5EF4-FFF2-40B4-BE49-F238E27FC236}">
                <a16:creationId xmlns:a16="http://schemas.microsoft.com/office/drawing/2014/main" id="{B7C43ACF-4380-4F3C-9A9E-BB8B70B361E3}"/>
              </a:ext>
            </a:extLst>
          </p:cNvPr>
          <p:cNvSpPr>
            <a:spLocks noGrp="1"/>
          </p:cNvSpPr>
          <p:nvPr>
            <p:ph type="title"/>
          </p:nvPr>
        </p:nvSpPr>
        <p:spPr>
          <a:xfrm>
            <a:off x="379510" y="1206011"/>
            <a:ext cx="4170788" cy="680640"/>
          </a:xfrm>
        </p:spPr>
        <p:txBody>
          <a:bodyPr/>
          <a:lstStyle/>
          <a:p>
            <a:pPr>
              <a:lnSpc>
                <a:spcPct val="100000"/>
              </a:lnSpc>
              <a:spcAft>
                <a:spcPts val="600"/>
              </a:spcAft>
            </a:pPr>
            <a:r>
              <a:rPr lang="de-DE" sz="4800" dirty="0"/>
              <a:t>Was erwartet uns heute?</a:t>
            </a:r>
          </a:p>
        </p:txBody>
      </p:sp>
      <p:pic>
        <p:nvPicPr>
          <p:cNvPr id="12" name="Grafik 11">
            <a:extLst>
              <a:ext uri="{FF2B5EF4-FFF2-40B4-BE49-F238E27FC236}">
                <a16:creationId xmlns:a16="http://schemas.microsoft.com/office/drawing/2014/main" id="{DB9BFB97-A9E4-41AC-8B8A-21C5A4FA3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510" y="5327374"/>
            <a:ext cx="2821083" cy="1485194"/>
          </a:xfrm>
          <a:prstGeom prst="rect">
            <a:avLst/>
          </a:prstGeom>
        </p:spPr>
      </p:pic>
    </p:spTree>
    <p:extLst>
      <p:ext uri="{BB962C8B-B14F-4D97-AF65-F5344CB8AC3E}">
        <p14:creationId xmlns:p14="http://schemas.microsoft.com/office/powerpoint/2010/main" val="492663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7C352-31C1-4401-84C6-B3B263376334}"/>
              </a:ext>
            </a:extLst>
          </p:cNvPr>
          <p:cNvSpPr>
            <a:spLocks noGrp="1"/>
          </p:cNvSpPr>
          <p:nvPr>
            <p:ph type="title"/>
          </p:nvPr>
        </p:nvSpPr>
        <p:spPr>
          <a:xfrm>
            <a:off x="327439" y="306912"/>
            <a:ext cx="10557067" cy="680640"/>
          </a:xfrm>
        </p:spPr>
        <p:txBody>
          <a:bodyPr/>
          <a:lstStyle/>
          <a:p>
            <a:pPr>
              <a:lnSpc>
                <a:spcPct val="100000"/>
              </a:lnSpc>
            </a:pPr>
            <a:r>
              <a:rPr lang="de-DE" sz="2500" dirty="0"/>
              <a:t>Ich bewerbe mich nach dem Schulabschluss oder ohne Schulabschluss. Welche Partnerorganisation kommt in Frage?</a:t>
            </a:r>
          </a:p>
        </p:txBody>
      </p:sp>
      <p:grpSp>
        <p:nvGrpSpPr>
          <p:cNvPr id="6" name="Gruppieren 5">
            <a:extLst>
              <a:ext uri="{FF2B5EF4-FFF2-40B4-BE49-F238E27FC236}">
                <a16:creationId xmlns:a16="http://schemas.microsoft.com/office/drawing/2014/main" id="{FF139364-14D2-4B12-BA31-E8412C24DB9B}"/>
              </a:ext>
            </a:extLst>
          </p:cNvPr>
          <p:cNvGrpSpPr/>
          <p:nvPr/>
        </p:nvGrpSpPr>
        <p:grpSpPr>
          <a:xfrm>
            <a:off x="1075228" y="2215216"/>
            <a:ext cx="9376872" cy="3918884"/>
            <a:chOff x="403485" y="2418416"/>
            <a:chExt cx="7894425" cy="3256517"/>
          </a:xfrm>
        </p:grpSpPr>
        <p:sp>
          <p:nvSpPr>
            <p:cNvPr id="17" name="Rechteck 16">
              <a:extLst>
                <a:ext uri="{FF2B5EF4-FFF2-40B4-BE49-F238E27FC236}">
                  <a16:creationId xmlns:a16="http://schemas.microsoft.com/office/drawing/2014/main" id="{D38A572A-FBF6-41E8-8F4B-48CE70A24EF7}"/>
                </a:ext>
              </a:extLst>
            </p:cNvPr>
            <p:cNvSpPr/>
            <p:nvPr/>
          </p:nvSpPr>
          <p:spPr>
            <a:xfrm>
              <a:off x="5810581" y="4361778"/>
              <a:ext cx="2487329" cy="5897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UNESCO-Nationalkommission</a:t>
              </a:r>
            </a:p>
          </p:txBody>
        </p:sp>
        <p:sp>
          <p:nvSpPr>
            <p:cNvPr id="19" name="Rechteck 18">
              <a:extLst>
                <a:ext uri="{FF2B5EF4-FFF2-40B4-BE49-F238E27FC236}">
                  <a16:creationId xmlns:a16="http://schemas.microsoft.com/office/drawing/2014/main" id="{07B1F8B5-4EEA-4B1B-8708-0B3871BDC8EA}"/>
                </a:ext>
              </a:extLst>
            </p:cNvPr>
            <p:cNvSpPr/>
            <p:nvPr/>
          </p:nvSpPr>
          <p:spPr>
            <a:xfrm>
              <a:off x="3128417" y="4377686"/>
              <a:ext cx="2487329" cy="5897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Deutsche Welle Akademie</a:t>
              </a:r>
            </a:p>
          </p:txBody>
        </p:sp>
        <p:sp>
          <p:nvSpPr>
            <p:cNvPr id="24" name="Rechteck 23">
              <a:extLst>
                <a:ext uri="{FF2B5EF4-FFF2-40B4-BE49-F238E27FC236}">
                  <a16:creationId xmlns:a16="http://schemas.microsoft.com/office/drawing/2014/main" id="{E8B95ABA-4CE6-4A31-88B5-FC2CE27C2DA9}"/>
                </a:ext>
              </a:extLst>
            </p:cNvPr>
            <p:cNvSpPr/>
            <p:nvPr/>
          </p:nvSpPr>
          <p:spPr>
            <a:xfrm>
              <a:off x="3118642" y="5085163"/>
              <a:ext cx="2487329" cy="5897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Deutsches Archäologisches Institut</a:t>
              </a:r>
            </a:p>
          </p:txBody>
        </p:sp>
        <p:sp>
          <p:nvSpPr>
            <p:cNvPr id="25" name="Rechteck 24">
              <a:extLst>
                <a:ext uri="{FF2B5EF4-FFF2-40B4-BE49-F238E27FC236}">
                  <a16:creationId xmlns:a16="http://schemas.microsoft.com/office/drawing/2014/main" id="{DDD3141B-E6B4-4496-989D-94FEDD771C01}"/>
                </a:ext>
              </a:extLst>
            </p:cNvPr>
            <p:cNvSpPr/>
            <p:nvPr/>
          </p:nvSpPr>
          <p:spPr>
            <a:xfrm>
              <a:off x="5795011" y="3654300"/>
              <a:ext cx="2487329" cy="5897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DAAD</a:t>
              </a:r>
            </a:p>
          </p:txBody>
        </p:sp>
        <p:sp>
          <p:nvSpPr>
            <p:cNvPr id="27" name="Rechteck 26">
              <a:extLst>
                <a:ext uri="{FF2B5EF4-FFF2-40B4-BE49-F238E27FC236}">
                  <a16:creationId xmlns:a16="http://schemas.microsoft.com/office/drawing/2014/main" id="{81B452B3-A324-42E9-ABA2-A2A068DFC4C9}"/>
                </a:ext>
              </a:extLst>
            </p:cNvPr>
            <p:cNvSpPr/>
            <p:nvPr/>
          </p:nvSpPr>
          <p:spPr>
            <a:xfrm>
              <a:off x="3118643" y="3654301"/>
              <a:ext cx="2487329" cy="5897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Goethe-Institut</a:t>
              </a:r>
            </a:p>
          </p:txBody>
        </p:sp>
        <p:sp>
          <p:nvSpPr>
            <p:cNvPr id="28" name="Rechteck 27">
              <a:extLst>
                <a:ext uri="{FF2B5EF4-FFF2-40B4-BE49-F238E27FC236}">
                  <a16:creationId xmlns:a16="http://schemas.microsoft.com/office/drawing/2014/main" id="{9799D16E-9D6B-4F53-A20A-6D04E3B57D8B}"/>
                </a:ext>
              </a:extLst>
            </p:cNvPr>
            <p:cNvSpPr/>
            <p:nvPr/>
          </p:nvSpPr>
          <p:spPr>
            <a:xfrm>
              <a:off x="404156" y="3654301"/>
              <a:ext cx="2487329" cy="589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Partnerschulen des Goethe-Instituts &amp; PAD / ZfA</a:t>
              </a:r>
            </a:p>
          </p:txBody>
        </p:sp>
        <p:sp>
          <p:nvSpPr>
            <p:cNvPr id="29" name="Rechteck 28">
              <a:extLst>
                <a:ext uri="{FF2B5EF4-FFF2-40B4-BE49-F238E27FC236}">
                  <a16:creationId xmlns:a16="http://schemas.microsoft.com/office/drawing/2014/main" id="{7D6C4AB8-12E6-466F-9D65-C447B1E498A1}"/>
                </a:ext>
              </a:extLst>
            </p:cNvPr>
            <p:cNvSpPr/>
            <p:nvPr/>
          </p:nvSpPr>
          <p:spPr>
            <a:xfrm>
              <a:off x="403485" y="5085164"/>
              <a:ext cx="2487329" cy="589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mj-lt"/>
                </a:rPr>
                <a:t>UNESCO-Natureinsatzstellen</a:t>
              </a:r>
            </a:p>
          </p:txBody>
        </p:sp>
        <p:sp>
          <p:nvSpPr>
            <p:cNvPr id="30" name="Rechteck 29">
              <a:extLst>
                <a:ext uri="{FF2B5EF4-FFF2-40B4-BE49-F238E27FC236}">
                  <a16:creationId xmlns:a16="http://schemas.microsoft.com/office/drawing/2014/main" id="{EEB51C47-DCBD-4DCA-A38D-B5F08BD184C9}"/>
                </a:ext>
              </a:extLst>
            </p:cNvPr>
            <p:cNvSpPr/>
            <p:nvPr/>
          </p:nvSpPr>
          <p:spPr>
            <a:xfrm>
              <a:off x="403486" y="4361779"/>
              <a:ext cx="2487329" cy="589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endParaRPr>
            </a:p>
            <a:p>
              <a:pPr algn="ctr"/>
              <a:r>
                <a:rPr lang="de-DE" b="1" dirty="0">
                  <a:solidFill>
                    <a:schemeClr val="tx1"/>
                  </a:solidFill>
                </a:rPr>
                <a:t>Partnerschulen des Goethe-Instituts &amp; PAD / ZfA mit Sportschwerpunkt</a:t>
              </a:r>
            </a:p>
            <a:p>
              <a:pPr algn="ctr"/>
              <a:endParaRPr lang="de-DE" b="1" dirty="0">
                <a:solidFill>
                  <a:schemeClr val="tx1"/>
                </a:solidFill>
              </a:endParaRPr>
            </a:p>
          </p:txBody>
        </p:sp>
        <p:sp>
          <p:nvSpPr>
            <p:cNvPr id="5" name="Rechteck 4">
              <a:extLst>
                <a:ext uri="{FF2B5EF4-FFF2-40B4-BE49-F238E27FC236}">
                  <a16:creationId xmlns:a16="http://schemas.microsoft.com/office/drawing/2014/main" id="{728AC92E-6EB1-4D4C-8FB1-E0ACFAB231B0}"/>
                </a:ext>
              </a:extLst>
            </p:cNvPr>
            <p:cNvSpPr/>
            <p:nvPr/>
          </p:nvSpPr>
          <p:spPr>
            <a:xfrm>
              <a:off x="403486" y="2418416"/>
              <a:ext cx="2513495" cy="80738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Sehr gute Chancen</a:t>
              </a:r>
            </a:p>
          </p:txBody>
        </p:sp>
        <p:sp>
          <p:nvSpPr>
            <p:cNvPr id="18" name="Rechteck 17">
              <a:extLst>
                <a:ext uri="{FF2B5EF4-FFF2-40B4-BE49-F238E27FC236}">
                  <a16:creationId xmlns:a16="http://schemas.microsoft.com/office/drawing/2014/main" id="{5B980859-5EEA-451E-90CD-AE64AB814AD9}"/>
                </a:ext>
              </a:extLst>
            </p:cNvPr>
            <p:cNvSpPr/>
            <p:nvPr/>
          </p:nvSpPr>
          <p:spPr>
            <a:xfrm>
              <a:off x="3128418" y="2418416"/>
              <a:ext cx="2477554" cy="807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nur mit nachgewiesenen Vorerfahrungen</a:t>
              </a:r>
            </a:p>
          </p:txBody>
        </p:sp>
        <p:sp>
          <p:nvSpPr>
            <p:cNvPr id="20" name="Rechteck 19">
              <a:extLst>
                <a:ext uri="{FF2B5EF4-FFF2-40B4-BE49-F238E27FC236}">
                  <a16:creationId xmlns:a16="http://schemas.microsoft.com/office/drawing/2014/main" id="{294C1301-2C16-4427-9FE9-234767093A47}"/>
                </a:ext>
              </a:extLst>
            </p:cNvPr>
            <p:cNvSpPr/>
            <p:nvPr/>
          </p:nvSpPr>
          <p:spPr>
            <a:xfrm>
              <a:off x="5810580" y="2418416"/>
              <a:ext cx="2487330" cy="807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Studium erforderlich</a:t>
              </a:r>
            </a:p>
          </p:txBody>
        </p:sp>
      </p:grpSp>
    </p:spTree>
    <p:extLst>
      <p:ext uri="{BB962C8B-B14F-4D97-AF65-F5344CB8AC3E}">
        <p14:creationId xmlns:p14="http://schemas.microsoft.com/office/powerpoint/2010/main" val="1939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7C352-31C1-4401-84C6-B3B263376334}"/>
              </a:ext>
            </a:extLst>
          </p:cNvPr>
          <p:cNvSpPr>
            <a:spLocks noGrp="1"/>
          </p:cNvSpPr>
          <p:nvPr>
            <p:ph type="title"/>
          </p:nvPr>
        </p:nvSpPr>
        <p:spPr>
          <a:xfrm>
            <a:off x="327439" y="306912"/>
            <a:ext cx="10557067" cy="680640"/>
          </a:xfrm>
        </p:spPr>
        <p:txBody>
          <a:bodyPr/>
          <a:lstStyle/>
          <a:p>
            <a:pPr>
              <a:lnSpc>
                <a:spcPct val="100000"/>
              </a:lnSpc>
            </a:pPr>
            <a:r>
              <a:rPr lang="de-DE" sz="3200" dirty="0"/>
              <a:t>Ich bewerbe mich nach dem Schulabschluss oder ohne Schulabschluss. Welche Partnerorganisation kommt in Frage?</a:t>
            </a:r>
          </a:p>
        </p:txBody>
      </p:sp>
      <p:grpSp>
        <p:nvGrpSpPr>
          <p:cNvPr id="6" name="Gruppieren 5">
            <a:extLst>
              <a:ext uri="{FF2B5EF4-FFF2-40B4-BE49-F238E27FC236}">
                <a16:creationId xmlns:a16="http://schemas.microsoft.com/office/drawing/2014/main" id="{FF139364-14D2-4B12-BA31-E8412C24DB9B}"/>
              </a:ext>
            </a:extLst>
          </p:cNvPr>
          <p:cNvGrpSpPr/>
          <p:nvPr/>
        </p:nvGrpSpPr>
        <p:grpSpPr>
          <a:xfrm>
            <a:off x="1075228" y="2215216"/>
            <a:ext cx="9376872" cy="3918884"/>
            <a:chOff x="403485" y="2418416"/>
            <a:chExt cx="7894425" cy="3256517"/>
          </a:xfrm>
        </p:grpSpPr>
        <p:sp>
          <p:nvSpPr>
            <p:cNvPr id="17" name="Rechteck 16">
              <a:extLst>
                <a:ext uri="{FF2B5EF4-FFF2-40B4-BE49-F238E27FC236}">
                  <a16:creationId xmlns:a16="http://schemas.microsoft.com/office/drawing/2014/main" id="{D38A572A-FBF6-41E8-8F4B-48CE70A24EF7}"/>
                </a:ext>
              </a:extLst>
            </p:cNvPr>
            <p:cNvSpPr/>
            <p:nvPr/>
          </p:nvSpPr>
          <p:spPr>
            <a:xfrm>
              <a:off x="5810581" y="4361778"/>
              <a:ext cx="2487329" cy="5897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UNESCO-Nationalkommission</a:t>
              </a:r>
            </a:p>
          </p:txBody>
        </p:sp>
        <p:sp>
          <p:nvSpPr>
            <p:cNvPr id="19" name="Rechteck 18">
              <a:extLst>
                <a:ext uri="{FF2B5EF4-FFF2-40B4-BE49-F238E27FC236}">
                  <a16:creationId xmlns:a16="http://schemas.microsoft.com/office/drawing/2014/main" id="{07B1F8B5-4EEA-4B1B-8708-0B3871BDC8EA}"/>
                </a:ext>
              </a:extLst>
            </p:cNvPr>
            <p:cNvSpPr/>
            <p:nvPr/>
          </p:nvSpPr>
          <p:spPr>
            <a:xfrm>
              <a:off x="3128417" y="4377686"/>
              <a:ext cx="2487329" cy="5897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Deutsche Welle Akademie</a:t>
              </a:r>
            </a:p>
          </p:txBody>
        </p:sp>
        <p:sp>
          <p:nvSpPr>
            <p:cNvPr id="24" name="Rechteck 23">
              <a:extLst>
                <a:ext uri="{FF2B5EF4-FFF2-40B4-BE49-F238E27FC236}">
                  <a16:creationId xmlns:a16="http://schemas.microsoft.com/office/drawing/2014/main" id="{E8B95ABA-4CE6-4A31-88B5-FC2CE27C2DA9}"/>
                </a:ext>
              </a:extLst>
            </p:cNvPr>
            <p:cNvSpPr/>
            <p:nvPr/>
          </p:nvSpPr>
          <p:spPr>
            <a:xfrm>
              <a:off x="3118642" y="5085163"/>
              <a:ext cx="2487329" cy="5897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Deutsches Archäologisches Institut</a:t>
              </a:r>
            </a:p>
          </p:txBody>
        </p:sp>
        <p:sp>
          <p:nvSpPr>
            <p:cNvPr id="25" name="Rechteck 24">
              <a:extLst>
                <a:ext uri="{FF2B5EF4-FFF2-40B4-BE49-F238E27FC236}">
                  <a16:creationId xmlns:a16="http://schemas.microsoft.com/office/drawing/2014/main" id="{DDD3141B-E6B4-4496-989D-94FEDD771C01}"/>
                </a:ext>
              </a:extLst>
            </p:cNvPr>
            <p:cNvSpPr/>
            <p:nvPr/>
          </p:nvSpPr>
          <p:spPr>
            <a:xfrm>
              <a:off x="5795011" y="3654300"/>
              <a:ext cx="2487329" cy="5897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DAAD</a:t>
              </a:r>
            </a:p>
          </p:txBody>
        </p:sp>
        <p:sp>
          <p:nvSpPr>
            <p:cNvPr id="27" name="Rechteck 26">
              <a:extLst>
                <a:ext uri="{FF2B5EF4-FFF2-40B4-BE49-F238E27FC236}">
                  <a16:creationId xmlns:a16="http://schemas.microsoft.com/office/drawing/2014/main" id="{81B452B3-A324-42E9-ABA2-A2A068DFC4C9}"/>
                </a:ext>
              </a:extLst>
            </p:cNvPr>
            <p:cNvSpPr/>
            <p:nvPr/>
          </p:nvSpPr>
          <p:spPr>
            <a:xfrm>
              <a:off x="3118643" y="3654301"/>
              <a:ext cx="2487329" cy="5897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Goethe-Institut</a:t>
              </a:r>
            </a:p>
          </p:txBody>
        </p:sp>
        <p:sp>
          <p:nvSpPr>
            <p:cNvPr id="28" name="Rechteck 27">
              <a:extLst>
                <a:ext uri="{FF2B5EF4-FFF2-40B4-BE49-F238E27FC236}">
                  <a16:creationId xmlns:a16="http://schemas.microsoft.com/office/drawing/2014/main" id="{9799D16E-9D6B-4F53-A20A-6D04E3B57D8B}"/>
                </a:ext>
              </a:extLst>
            </p:cNvPr>
            <p:cNvSpPr/>
            <p:nvPr/>
          </p:nvSpPr>
          <p:spPr>
            <a:xfrm>
              <a:off x="404156" y="3654301"/>
              <a:ext cx="2487329" cy="589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Partnerschulen des Goethe-Instituts &amp; PAD / ZfA</a:t>
              </a:r>
            </a:p>
          </p:txBody>
        </p:sp>
        <p:sp>
          <p:nvSpPr>
            <p:cNvPr id="29" name="Rechteck 28">
              <a:extLst>
                <a:ext uri="{FF2B5EF4-FFF2-40B4-BE49-F238E27FC236}">
                  <a16:creationId xmlns:a16="http://schemas.microsoft.com/office/drawing/2014/main" id="{7D6C4AB8-12E6-466F-9D65-C447B1E498A1}"/>
                </a:ext>
              </a:extLst>
            </p:cNvPr>
            <p:cNvSpPr/>
            <p:nvPr/>
          </p:nvSpPr>
          <p:spPr>
            <a:xfrm>
              <a:off x="403485" y="5085164"/>
              <a:ext cx="2487329" cy="589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mj-lt"/>
                </a:rPr>
                <a:t>UNESCO-Natureinsatzstellen</a:t>
              </a:r>
            </a:p>
          </p:txBody>
        </p:sp>
        <p:sp>
          <p:nvSpPr>
            <p:cNvPr id="30" name="Rechteck 29">
              <a:extLst>
                <a:ext uri="{FF2B5EF4-FFF2-40B4-BE49-F238E27FC236}">
                  <a16:creationId xmlns:a16="http://schemas.microsoft.com/office/drawing/2014/main" id="{EEB51C47-DCBD-4DCA-A38D-B5F08BD184C9}"/>
                </a:ext>
              </a:extLst>
            </p:cNvPr>
            <p:cNvSpPr/>
            <p:nvPr/>
          </p:nvSpPr>
          <p:spPr>
            <a:xfrm>
              <a:off x="403486" y="4361779"/>
              <a:ext cx="2487329" cy="58976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tx1"/>
                </a:solidFill>
              </a:endParaRPr>
            </a:p>
            <a:p>
              <a:pPr algn="ctr"/>
              <a:r>
                <a:rPr lang="de-DE" b="1" dirty="0">
                  <a:solidFill>
                    <a:schemeClr val="tx1"/>
                  </a:solidFill>
                </a:rPr>
                <a:t>Partnerschulen des Goethe-Instituts &amp; PAD / ZfA mit Sportschwerpunkt</a:t>
              </a:r>
            </a:p>
            <a:p>
              <a:pPr algn="ctr"/>
              <a:endParaRPr lang="de-DE" b="1" dirty="0">
                <a:solidFill>
                  <a:schemeClr val="tx1"/>
                </a:solidFill>
              </a:endParaRPr>
            </a:p>
          </p:txBody>
        </p:sp>
        <p:sp>
          <p:nvSpPr>
            <p:cNvPr id="5" name="Rechteck 4">
              <a:extLst>
                <a:ext uri="{FF2B5EF4-FFF2-40B4-BE49-F238E27FC236}">
                  <a16:creationId xmlns:a16="http://schemas.microsoft.com/office/drawing/2014/main" id="{728AC92E-6EB1-4D4C-8FB1-E0ACFAB231B0}"/>
                </a:ext>
              </a:extLst>
            </p:cNvPr>
            <p:cNvSpPr/>
            <p:nvPr/>
          </p:nvSpPr>
          <p:spPr>
            <a:xfrm>
              <a:off x="403486" y="2418416"/>
              <a:ext cx="2513495" cy="80738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Sehr gute Chancen</a:t>
              </a:r>
            </a:p>
          </p:txBody>
        </p:sp>
        <p:sp>
          <p:nvSpPr>
            <p:cNvPr id="18" name="Rechteck 17">
              <a:extLst>
                <a:ext uri="{FF2B5EF4-FFF2-40B4-BE49-F238E27FC236}">
                  <a16:creationId xmlns:a16="http://schemas.microsoft.com/office/drawing/2014/main" id="{5B980859-5EEA-451E-90CD-AE64AB814AD9}"/>
                </a:ext>
              </a:extLst>
            </p:cNvPr>
            <p:cNvSpPr/>
            <p:nvPr/>
          </p:nvSpPr>
          <p:spPr>
            <a:xfrm>
              <a:off x="3128418" y="2418416"/>
              <a:ext cx="2477554" cy="807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nur mit nachgewiesenen Vorerfahrungen</a:t>
              </a:r>
            </a:p>
          </p:txBody>
        </p:sp>
        <p:sp>
          <p:nvSpPr>
            <p:cNvPr id="20" name="Rechteck 19">
              <a:extLst>
                <a:ext uri="{FF2B5EF4-FFF2-40B4-BE49-F238E27FC236}">
                  <a16:creationId xmlns:a16="http://schemas.microsoft.com/office/drawing/2014/main" id="{294C1301-2C16-4427-9FE9-234767093A47}"/>
                </a:ext>
              </a:extLst>
            </p:cNvPr>
            <p:cNvSpPr/>
            <p:nvPr/>
          </p:nvSpPr>
          <p:spPr>
            <a:xfrm>
              <a:off x="5810580" y="2418416"/>
              <a:ext cx="2487330" cy="807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Studium erforderlich</a:t>
              </a:r>
            </a:p>
          </p:txBody>
        </p:sp>
      </p:grpSp>
      <p:sp>
        <p:nvSpPr>
          <p:cNvPr id="7" name="Textfeld 6">
            <a:extLst>
              <a:ext uri="{FF2B5EF4-FFF2-40B4-BE49-F238E27FC236}">
                <a16:creationId xmlns:a16="http://schemas.microsoft.com/office/drawing/2014/main" id="{7B7B78CD-C3D2-4084-B6E4-C31ED2F84EF6}"/>
              </a:ext>
            </a:extLst>
          </p:cNvPr>
          <p:cNvSpPr txBox="1"/>
          <p:nvPr/>
        </p:nvSpPr>
        <p:spPr>
          <a:xfrm>
            <a:off x="917535" y="6407446"/>
            <a:ext cx="9516071" cy="286232"/>
          </a:xfrm>
          <a:prstGeom prst="rect">
            <a:avLst/>
          </a:prstGeom>
          <a:solidFill>
            <a:schemeClr val="accent1"/>
          </a:solidFill>
        </p:spPr>
        <p:txBody>
          <a:bodyPr wrap="square" rtlCol="0">
            <a:spAutoFit/>
          </a:bodyPr>
          <a:lstStyle/>
          <a:p>
            <a:r>
              <a:rPr lang="de-DE" b="1" dirty="0">
                <a:solidFill>
                  <a:schemeClr val="bg1"/>
                </a:solidFill>
              </a:rPr>
              <a:t>Tipp: Mind. eine Partnerorganisation aus der grünen Kategorie in der Bewerbungsmaske angeben.</a:t>
            </a:r>
          </a:p>
        </p:txBody>
      </p:sp>
      <p:sp>
        <p:nvSpPr>
          <p:cNvPr id="9" name="Rechteck 8">
            <a:extLst>
              <a:ext uri="{FF2B5EF4-FFF2-40B4-BE49-F238E27FC236}">
                <a16:creationId xmlns:a16="http://schemas.microsoft.com/office/drawing/2014/main" id="{B2378277-9390-43F1-A7CA-0BD3232D8156}"/>
              </a:ext>
            </a:extLst>
          </p:cNvPr>
          <p:cNvSpPr/>
          <p:nvPr/>
        </p:nvSpPr>
        <p:spPr>
          <a:xfrm>
            <a:off x="927100" y="2112276"/>
            <a:ext cx="3251200" cy="411072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73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2DAB601-26EA-4D50-BCC5-8C6B1C92B514}"/>
              </a:ext>
            </a:extLst>
          </p:cNvPr>
          <p:cNvSpPr/>
          <p:nvPr/>
        </p:nvSpPr>
        <p:spPr>
          <a:xfrm>
            <a:off x="0" y="0"/>
            <a:ext cx="12023725" cy="5691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6B20A6C-6B36-46AC-8293-12F2DE1D2A37}"/>
              </a:ext>
            </a:extLst>
          </p:cNvPr>
          <p:cNvSpPr>
            <a:spLocks noGrp="1"/>
          </p:cNvSpPr>
          <p:nvPr>
            <p:ph type="title"/>
          </p:nvPr>
        </p:nvSpPr>
        <p:spPr/>
        <p:txBody>
          <a:bodyPr/>
          <a:lstStyle/>
          <a:p>
            <a:r>
              <a:rPr lang="de-DE" sz="4260" dirty="0"/>
              <a:t>Ablauf Freiwilligendienst</a:t>
            </a:r>
          </a:p>
        </p:txBody>
      </p:sp>
      <p:sp>
        <p:nvSpPr>
          <p:cNvPr id="17" name="Inhaltsplatzhalter 2">
            <a:extLst>
              <a:ext uri="{FF2B5EF4-FFF2-40B4-BE49-F238E27FC236}">
                <a16:creationId xmlns:a16="http://schemas.microsoft.com/office/drawing/2014/main" id="{67E05849-B902-469E-97F0-BCB6E98736A1}"/>
              </a:ext>
            </a:extLst>
          </p:cNvPr>
          <p:cNvSpPr txBox="1">
            <a:spLocks/>
          </p:cNvSpPr>
          <p:nvPr/>
        </p:nvSpPr>
        <p:spPr>
          <a:xfrm>
            <a:off x="275575" y="968227"/>
            <a:ext cx="10557067" cy="3513115"/>
          </a:xfrm>
          <a:prstGeom prst="rect">
            <a:avLst/>
          </a:prstGeom>
        </p:spPr>
        <p:txBody>
          <a:bodyPr vert="horz" lIns="0" tIns="0" rIns="0" bIns="0" rtlCol="0" anchor="t" anchorCtr="0">
            <a:noAutofit/>
          </a:bodyPr>
          <a:lstStyle>
            <a:lvl1pPr marL="0" indent="0" algn="l" defTabSz="1202346" rtl="0" eaLnBrk="1" latinLnBrk="0" hangingPunct="1">
              <a:lnSpc>
                <a:spcPts val="3421"/>
              </a:lnSpc>
              <a:spcBef>
                <a:spcPts val="0"/>
              </a:spcBef>
              <a:spcAft>
                <a:spcPts val="0"/>
              </a:spcAft>
              <a:buFont typeface="Arial" panose="020B0604020202020204" pitchFamily="34" charset="0"/>
              <a:buNone/>
              <a:defRPr sz="2496" kern="1200">
                <a:solidFill>
                  <a:schemeClr val="accent1"/>
                </a:solidFill>
                <a:latin typeface="+mn-lt"/>
                <a:ea typeface="+mn-ea"/>
                <a:cs typeface="+mn-cs"/>
              </a:defRPr>
            </a:lvl1pPr>
            <a:lvl2pPr marL="0" indent="0" algn="l" defTabSz="1202346" rtl="0" eaLnBrk="1" latinLnBrk="0" hangingPunct="1">
              <a:lnSpc>
                <a:spcPts val="3421"/>
              </a:lnSpc>
              <a:spcBef>
                <a:spcPts val="0"/>
              </a:spcBef>
              <a:spcAft>
                <a:spcPts val="1479"/>
              </a:spcAft>
              <a:buFont typeface="Arial" panose="020B0604020202020204" pitchFamily="34" charset="0"/>
              <a:buNone/>
              <a:defRPr sz="2496" kern="1200">
                <a:solidFill>
                  <a:schemeClr val="accent1"/>
                </a:solidFill>
                <a:latin typeface="Work Sans DUK SemiBold" panose="00000700000000000000" pitchFamily="2" charset="0"/>
                <a:ea typeface="+mn-ea"/>
                <a:cs typeface="+mn-cs"/>
              </a:defRPr>
            </a:lvl2pPr>
            <a:lvl3pPr marL="332839" indent="-332839" algn="l" defTabSz="1202346" rtl="0" eaLnBrk="1" latinLnBrk="0" hangingPunct="1">
              <a:lnSpc>
                <a:spcPts val="3421"/>
              </a:lnSpc>
              <a:spcBef>
                <a:spcPts val="0"/>
              </a:spcBef>
              <a:buFont typeface="Arial" panose="020B0604020202020204" pitchFamily="34" charset="0"/>
              <a:buChar char="•"/>
              <a:defRPr sz="2496" kern="1200">
                <a:solidFill>
                  <a:schemeClr val="accent1"/>
                </a:solidFill>
                <a:latin typeface="+mn-lt"/>
                <a:ea typeface="+mn-ea"/>
                <a:cs typeface="+mn-cs"/>
              </a:defRPr>
            </a:lvl3pPr>
            <a:lvl4pPr marL="665680" indent="-332839" algn="l" defTabSz="1202346" rtl="0" eaLnBrk="1" latinLnBrk="0" hangingPunct="1">
              <a:lnSpc>
                <a:spcPts val="3421"/>
              </a:lnSpc>
              <a:spcBef>
                <a:spcPts val="1110"/>
              </a:spcBef>
              <a:buFont typeface="Arial" panose="020B0604020202020204" pitchFamily="34" charset="0"/>
              <a:buChar char="–"/>
              <a:defRPr sz="2496" kern="1200">
                <a:solidFill>
                  <a:schemeClr val="accent1"/>
                </a:solidFill>
                <a:latin typeface="+mn-lt"/>
                <a:ea typeface="+mn-ea"/>
                <a:cs typeface="+mn-cs"/>
              </a:defRPr>
            </a:lvl4pPr>
            <a:lvl5pPr marL="998519" indent="-332839" algn="l" defTabSz="1202346" rtl="0" eaLnBrk="1" latinLnBrk="0" hangingPunct="1">
              <a:lnSpc>
                <a:spcPts val="3421"/>
              </a:lnSpc>
              <a:spcBef>
                <a:spcPts val="1110"/>
              </a:spcBef>
              <a:buFont typeface="Arial" panose="020B0604020202020204" pitchFamily="34" charset="0"/>
              <a:buChar char="•"/>
              <a:defRPr sz="2496" kern="1200">
                <a:solidFill>
                  <a:schemeClr val="accent1"/>
                </a:solidFill>
                <a:latin typeface="+mn-lt"/>
                <a:ea typeface="+mn-ea"/>
                <a:cs typeface="+mn-cs"/>
              </a:defRPr>
            </a:lvl5pPr>
            <a:lvl6pPr marL="3306453"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6pPr>
            <a:lvl7pPr marL="3907625"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7pPr>
            <a:lvl8pPr marL="4508799"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8pPr>
            <a:lvl9pPr marL="5109971" indent="-300586" algn="l" defTabSz="1202346" rtl="0" eaLnBrk="1" latinLnBrk="0" hangingPunct="1">
              <a:lnSpc>
                <a:spcPct val="90000"/>
              </a:lnSpc>
              <a:spcBef>
                <a:spcPts val="657"/>
              </a:spcBef>
              <a:buFont typeface="Arial" panose="020B0604020202020204" pitchFamily="34" charset="0"/>
              <a:buChar char="•"/>
              <a:defRPr sz="2368" kern="1200">
                <a:solidFill>
                  <a:schemeClr val="tx1"/>
                </a:solidFill>
                <a:latin typeface="+mn-lt"/>
                <a:ea typeface="+mn-ea"/>
                <a:cs typeface="+mn-cs"/>
              </a:defRPr>
            </a:lvl9pPr>
          </a:lstStyle>
          <a:p>
            <a:pPr marL="675739" lvl="2" indent="-342900"/>
            <a:endParaRPr lang="de-DE" dirty="0"/>
          </a:p>
          <a:p>
            <a:pPr marL="675739" lvl="2" indent="-342900"/>
            <a:r>
              <a:rPr lang="de-DE" sz="1600" dirty="0"/>
              <a:t>Fristgerechte Einreichung der Bewerbung</a:t>
            </a:r>
          </a:p>
          <a:p>
            <a:pPr marL="675739" lvl="2" indent="-342900"/>
            <a:r>
              <a:rPr lang="de-DE" sz="1600" dirty="0"/>
              <a:t>Versand Zwischenbescheid</a:t>
            </a:r>
          </a:p>
          <a:p>
            <a:pPr marL="675739" lvl="2" indent="-342900"/>
            <a:r>
              <a:rPr lang="de-DE" sz="1600" dirty="0"/>
              <a:t>Auswahl Partnerorganisationen</a:t>
            </a:r>
          </a:p>
          <a:p>
            <a:pPr marL="675739" lvl="2" indent="-342900"/>
            <a:r>
              <a:rPr lang="de-DE" sz="1600" dirty="0"/>
              <a:t>Versand Bewerbungsbescheid</a:t>
            </a:r>
          </a:p>
        </p:txBody>
      </p:sp>
      <p:pic>
        <p:nvPicPr>
          <p:cNvPr id="5" name="Grafik 4">
            <a:extLst>
              <a:ext uri="{FF2B5EF4-FFF2-40B4-BE49-F238E27FC236}">
                <a16:creationId xmlns:a16="http://schemas.microsoft.com/office/drawing/2014/main" id="{19BB403A-687C-4A9B-8D8C-16E3B9CD4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862" y="1064117"/>
            <a:ext cx="5616591" cy="2482171"/>
          </a:xfrm>
          <a:prstGeom prst="rect">
            <a:avLst/>
          </a:prstGeom>
        </p:spPr>
      </p:pic>
      <p:pic>
        <p:nvPicPr>
          <p:cNvPr id="9" name="Grafik 8">
            <a:extLst>
              <a:ext uri="{FF2B5EF4-FFF2-40B4-BE49-F238E27FC236}">
                <a16:creationId xmlns:a16="http://schemas.microsoft.com/office/drawing/2014/main" id="{F2EF66B4-3C90-411D-B1A0-D63E0F4F8666}"/>
              </a:ext>
            </a:extLst>
          </p:cNvPr>
          <p:cNvPicPr>
            <a:picLocks noChangeAspect="1"/>
          </p:cNvPicPr>
          <p:nvPr/>
        </p:nvPicPr>
        <p:blipFill>
          <a:blip r:embed="rId4"/>
          <a:stretch>
            <a:fillRect/>
          </a:stretch>
        </p:blipFill>
        <p:spPr>
          <a:xfrm>
            <a:off x="586742" y="3624902"/>
            <a:ext cx="9241166" cy="2474090"/>
          </a:xfrm>
          <a:prstGeom prst="rect">
            <a:avLst/>
          </a:prstGeom>
        </p:spPr>
      </p:pic>
    </p:spTree>
    <p:extLst>
      <p:ext uri="{BB962C8B-B14F-4D97-AF65-F5344CB8AC3E}">
        <p14:creationId xmlns:p14="http://schemas.microsoft.com/office/powerpoint/2010/main" val="2484332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20A6C-6B36-46AC-8293-12F2DE1D2A37}"/>
              </a:ext>
            </a:extLst>
          </p:cNvPr>
          <p:cNvSpPr>
            <a:spLocks noGrp="1"/>
          </p:cNvSpPr>
          <p:nvPr>
            <p:ph type="title"/>
          </p:nvPr>
        </p:nvSpPr>
        <p:spPr/>
        <p:txBody>
          <a:bodyPr/>
          <a:lstStyle/>
          <a:p>
            <a:r>
              <a:rPr lang="de-DE" sz="4260" dirty="0"/>
              <a:t>Wie bewerbe ich mich?</a:t>
            </a:r>
          </a:p>
        </p:txBody>
      </p:sp>
      <p:pic>
        <p:nvPicPr>
          <p:cNvPr id="7" name="Inhaltsplatzhalter 6">
            <a:extLst>
              <a:ext uri="{FF2B5EF4-FFF2-40B4-BE49-F238E27FC236}">
                <a16:creationId xmlns:a16="http://schemas.microsoft.com/office/drawing/2014/main" id="{BAF0512B-3D4B-466C-B624-273F3AA1E8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038" y="1524752"/>
            <a:ext cx="4145678" cy="51141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feld 8">
            <a:extLst>
              <a:ext uri="{FF2B5EF4-FFF2-40B4-BE49-F238E27FC236}">
                <a16:creationId xmlns:a16="http://schemas.microsoft.com/office/drawing/2014/main" id="{92E5BFC1-2A51-4F38-BAD9-3BFB5A1EFB4D}"/>
              </a:ext>
            </a:extLst>
          </p:cNvPr>
          <p:cNvSpPr txBox="1"/>
          <p:nvPr/>
        </p:nvSpPr>
        <p:spPr>
          <a:xfrm>
            <a:off x="5865275" y="1279820"/>
            <a:ext cx="5893588" cy="3662541"/>
          </a:xfrm>
          <a:prstGeom prst="rect">
            <a:avLst/>
          </a:prstGeom>
          <a:noFill/>
        </p:spPr>
        <p:txBody>
          <a:bodyPr wrap="square" rtlCol="0">
            <a:spAutoFit/>
          </a:bodyPr>
          <a:lstStyle/>
          <a:p>
            <a:endParaRPr lang="de-DE" sz="2400" dirty="0"/>
          </a:p>
          <a:p>
            <a:endParaRPr lang="de-DE" sz="2800" dirty="0">
              <a:solidFill>
                <a:schemeClr val="accent1"/>
              </a:solidFill>
            </a:endParaRPr>
          </a:p>
          <a:p>
            <a:r>
              <a:rPr lang="de-DE" sz="2800" dirty="0">
                <a:solidFill>
                  <a:schemeClr val="accent1"/>
                </a:solidFill>
              </a:rPr>
              <a:t>Bewerbung nur über das Bewerbungsportal!</a:t>
            </a:r>
          </a:p>
          <a:p>
            <a:endParaRPr lang="de-DE" sz="2800" dirty="0">
              <a:solidFill>
                <a:schemeClr val="accent1"/>
              </a:solidFill>
            </a:endParaRPr>
          </a:p>
          <a:p>
            <a:endParaRPr lang="de-DE" sz="2800" dirty="0">
              <a:solidFill>
                <a:schemeClr val="accent1"/>
              </a:solidFill>
            </a:endParaRPr>
          </a:p>
          <a:p>
            <a:endParaRPr lang="de-DE" sz="2000" dirty="0">
              <a:solidFill>
                <a:schemeClr val="accent1"/>
              </a:solidFill>
            </a:endParaRPr>
          </a:p>
          <a:p>
            <a:endParaRPr lang="de-DE" sz="2400" dirty="0"/>
          </a:p>
          <a:p>
            <a:r>
              <a:rPr lang="de-DE" sz="2400" dirty="0">
                <a:solidFill>
                  <a:schemeClr val="accent4"/>
                </a:solidFill>
              </a:rPr>
              <a:t>www.bewerbung.kulturweit.de</a:t>
            </a:r>
            <a:endParaRPr lang="de-DE" sz="2400" dirty="0"/>
          </a:p>
        </p:txBody>
      </p:sp>
    </p:spTree>
    <p:extLst>
      <p:ext uri="{BB962C8B-B14F-4D97-AF65-F5344CB8AC3E}">
        <p14:creationId xmlns:p14="http://schemas.microsoft.com/office/powerpoint/2010/main" val="322846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C771A52-3126-46D8-AEF1-F39214F06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0047"/>
            <a:ext cx="12023725" cy="4496087"/>
          </a:xfrm>
          <a:prstGeom prst="rect">
            <a:avLst/>
          </a:prstGeom>
        </p:spPr>
      </p:pic>
      <p:sp>
        <p:nvSpPr>
          <p:cNvPr id="2" name="Titel 1">
            <a:extLst>
              <a:ext uri="{FF2B5EF4-FFF2-40B4-BE49-F238E27FC236}">
                <a16:creationId xmlns:a16="http://schemas.microsoft.com/office/drawing/2014/main" id="{B6B20A6C-6B36-46AC-8293-12F2DE1D2A37}"/>
              </a:ext>
            </a:extLst>
          </p:cNvPr>
          <p:cNvSpPr>
            <a:spLocks noGrp="1"/>
          </p:cNvSpPr>
          <p:nvPr>
            <p:ph type="title"/>
          </p:nvPr>
        </p:nvSpPr>
        <p:spPr/>
        <p:txBody>
          <a:bodyPr/>
          <a:lstStyle/>
          <a:p>
            <a:r>
              <a:rPr lang="de-DE" sz="4260" dirty="0"/>
              <a:t>Welche Unterstützung gibt es?</a:t>
            </a:r>
          </a:p>
        </p:txBody>
      </p:sp>
      <p:sp>
        <p:nvSpPr>
          <p:cNvPr id="3" name="Inhaltsplatzhalter 2">
            <a:extLst>
              <a:ext uri="{FF2B5EF4-FFF2-40B4-BE49-F238E27FC236}">
                <a16:creationId xmlns:a16="http://schemas.microsoft.com/office/drawing/2014/main" id="{511B3E42-F723-44A9-B66A-BD52240CFCD9}"/>
              </a:ext>
            </a:extLst>
          </p:cNvPr>
          <p:cNvSpPr>
            <a:spLocks noGrp="1"/>
          </p:cNvSpPr>
          <p:nvPr>
            <p:ph idx="1"/>
          </p:nvPr>
        </p:nvSpPr>
        <p:spPr>
          <a:xfrm>
            <a:off x="310295" y="811520"/>
            <a:ext cx="10557067" cy="3513115"/>
          </a:xfrm>
        </p:spPr>
        <p:txBody>
          <a:bodyPr/>
          <a:lstStyle/>
          <a:p>
            <a:pPr marL="675739" lvl="2" indent="-342900"/>
            <a:endParaRPr lang="de-DE" dirty="0"/>
          </a:p>
          <a:p>
            <a:pPr marL="675739" lvl="2" indent="-342900"/>
            <a:r>
              <a:rPr lang="de-DE" dirty="0"/>
              <a:t>Erfahrungsberichte</a:t>
            </a:r>
          </a:p>
          <a:p>
            <a:pPr marL="675739" lvl="2" indent="-342900"/>
            <a:r>
              <a:rPr lang="de-DE" dirty="0"/>
              <a:t>Mentoring-Programm</a:t>
            </a:r>
          </a:p>
          <a:p>
            <a:pPr marL="675739" lvl="2" indent="-342900"/>
            <a:r>
              <a:rPr lang="de-DE" dirty="0"/>
              <a:t>Hilfestellung im Portal mit Tipps &amp; Tricks</a:t>
            </a:r>
          </a:p>
          <a:p>
            <a:pPr marL="675739" lvl="2" indent="-342900"/>
            <a:r>
              <a:rPr lang="de-DE" dirty="0"/>
              <a:t>Online-Infoabende mit Bewerbungsspecial</a:t>
            </a:r>
          </a:p>
        </p:txBody>
      </p:sp>
    </p:spTree>
    <p:extLst>
      <p:ext uri="{BB962C8B-B14F-4D97-AF65-F5344CB8AC3E}">
        <p14:creationId xmlns:p14="http://schemas.microsoft.com/office/powerpoint/2010/main" val="462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A8DB38F-75A4-47AC-835F-B3818F24F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114" y="-1"/>
            <a:ext cx="6815611" cy="6943725"/>
          </a:xfrm>
          <a:prstGeom prst="rect">
            <a:avLst/>
          </a:prstGeom>
        </p:spPr>
      </p:pic>
      <p:sp>
        <p:nvSpPr>
          <p:cNvPr id="9" name="Rechteck 8">
            <a:extLst>
              <a:ext uri="{FF2B5EF4-FFF2-40B4-BE49-F238E27FC236}">
                <a16:creationId xmlns:a16="http://schemas.microsoft.com/office/drawing/2014/main" id="{32E2E7BD-4E06-42E5-92FA-F1AFBC776939}"/>
              </a:ext>
            </a:extLst>
          </p:cNvPr>
          <p:cNvSpPr/>
          <p:nvPr/>
        </p:nvSpPr>
        <p:spPr>
          <a:xfrm>
            <a:off x="562107" y="573686"/>
            <a:ext cx="4776661" cy="4542975"/>
          </a:xfrm>
          <a:prstGeom prst="rect">
            <a:avLst/>
          </a:prstGeom>
        </p:spPr>
        <p:txBody>
          <a:bodyPr wrap="square">
            <a:spAutoFit/>
          </a:bodyPr>
          <a:lstStyle/>
          <a:p>
            <a:endParaRPr lang="de-DE" sz="3051" b="1" dirty="0">
              <a:solidFill>
                <a:schemeClr val="accent4"/>
              </a:solidFill>
              <a:latin typeface="+mj-lt"/>
            </a:endParaRPr>
          </a:p>
          <a:p>
            <a:r>
              <a:rPr lang="de-DE" sz="3051" b="1" dirty="0">
                <a:solidFill>
                  <a:schemeClr val="accent1"/>
                </a:solidFill>
                <a:latin typeface="+mj-lt"/>
              </a:rPr>
              <a:t>Bewirb dich jetzt!</a:t>
            </a:r>
            <a:endParaRPr lang="de-DE" sz="1387" b="1" dirty="0">
              <a:solidFill>
                <a:schemeClr val="accent1"/>
              </a:solidFill>
            </a:endParaRPr>
          </a:p>
          <a:p>
            <a:pPr>
              <a:lnSpc>
                <a:spcPct val="100000"/>
              </a:lnSpc>
            </a:pPr>
            <a:endParaRPr lang="de-DE" sz="1387" b="1" dirty="0">
              <a:solidFill>
                <a:schemeClr val="accent1"/>
              </a:solidFill>
            </a:endParaRPr>
          </a:p>
          <a:p>
            <a:pPr>
              <a:lnSpc>
                <a:spcPct val="100000"/>
              </a:lnSpc>
            </a:pPr>
            <a:endParaRPr lang="de-DE" sz="1942" b="1" dirty="0">
              <a:solidFill>
                <a:schemeClr val="accent1"/>
              </a:solidFill>
            </a:endParaRPr>
          </a:p>
          <a:p>
            <a:pPr>
              <a:lnSpc>
                <a:spcPct val="100000"/>
              </a:lnSpc>
            </a:pPr>
            <a:endParaRPr lang="de-DE" sz="1942" b="1" dirty="0">
              <a:solidFill>
                <a:schemeClr val="accent1"/>
              </a:solidFill>
            </a:endParaRPr>
          </a:p>
          <a:p>
            <a:pPr>
              <a:lnSpc>
                <a:spcPct val="100000"/>
              </a:lnSpc>
            </a:pPr>
            <a:r>
              <a:rPr lang="de-DE" sz="2400" b="1" dirty="0">
                <a:solidFill>
                  <a:schemeClr val="accent1"/>
                </a:solidFill>
                <a:latin typeface="+mj-lt"/>
              </a:rPr>
              <a:t>Bewerbungsschluss </a:t>
            </a:r>
          </a:p>
          <a:p>
            <a:pPr>
              <a:lnSpc>
                <a:spcPct val="100000"/>
              </a:lnSpc>
            </a:pPr>
            <a:r>
              <a:rPr lang="de-DE" sz="2400" b="1" dirty="0">
                <a:solidFill>
                  <a:schemeClr val="accent1"/>
                </a:solidFill>
                <a:latin typeface="+mj-lt"/>
              </a:rPr>
              <a:t>Ausreise im September 2025:</a:t>
            </a:r>
          </a:p>
          <a:p>
            <a:endParaRPr lang="de-DE" sz="2400" b="1" dirty="0">
              <a:solidFill>
                <a:schemeClr val="accent1"/>
              </a:solidFill>
            </a:endParaRPr>
          </a:p>
          <a:p>
            <a:endParaRPr lang="de-DE" sz="2400" b="1" dirty="0">
              <a:solidFill>
                <a:schemeClr val="accent1"/>
              </a:solidFill>
            </a:endParaRPr>
          </a:p>
          <a:p>
            <a:pPr>
              <a:lnSpc>
                <a:spcPct val="100000"/>
              </a:lnSpc>
            </a:pPr>
            <a:r>
              <a:rPr lang="de-DE" sz="2400" b="1" dirty="0">
                <a:solidFill>
                  <a:schemeClr val="accent1"/>
                </a:solidFill>
              </a:rPr>
              <a:t>10. Januar 2025</a:t>
            </a:r>
            <a:br>
              <a:rPr lang="de-DE" sz="1600" b="1" dirty="0">
                <a:solidFill>
                  <a:schemeClr val="accent1"/>
                </a:solidFill>
              </a:rPr>
            </a:br>
            <a:br>
              <a:rPr lang="de-DE" sz="1387" b="1" dirty="0">
                <a:solidFill>
                  <a:schemeClr val="accent4"/>
                </a:solidFill>
              </a:rPr>
            </a:br>
            <a:br>
              <a:rPr lang="de-DE" sz="1387" b="1" dirty="0">
                <a:solidFill>
                  <a:schemeClr val="accent4"/>
                </a:solidFill>
              </a:rPr>
            </a:br>
            <a:endParaRPr lang="de-DE" sz="1387" b="1" dirty="0">
              <a:solidFill>
                <a:schemeClr val="accent4"/>
              </a:solidFill>
            </a:endParaRPr>
          </a:p>
          <a:p>
            <a:pPr>
              <a:lnSpc>
                <a:spcPct val="100000"/>
              </a:lnSpc>
            </a:pPr>
            <a:endParaRPr lang="de-DE" sz="1387" b="1" dirty="0">
              <a:solidFill>
                <a:schemeClr val="accent4"/>
              </a:solidFill>
            </a:endParaRPr>
          </a:p>
        </p:txBody>
      </p:sp>
    </p:spTree>
    <p:extLst>
      <p:ext uri="{BB962C8B-B14F-4D97-AF65-F5344CB8AC3E}">
        <p14:creationId xmlns:p14="http://schemas.microsoft.com/office/powerpoint/2010/main" val="2224229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3746FC8-4FE4-419F-BAF5-10A03C0CE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19" y="5581042"/>
            <a:ext cx="1842253" cy="969877"/>
          </a:xfrm>
          <a:prstGeom prst="rect">
            <a:avLst/>
          </a:prstGeom>
        </p:spPr>
      </p:pic>
      <p:pic>
        <p:nvPicPr>
          <p:cNvPr id="6" name="Inhaltsplatzhalter 7">
            <a:extLst>
              <a:ext uri="{FF2B5EF4-FFF2-40B4-BE49-F238E27FC236}">
                <a16:creationId xmlns:a16="http://schemas.microsoft.com/office/drawing/2014/main" id="{D16CD590-D38B-4454-AD4B-550484C28D7E}"/>
              </a:ext>
            </a:extLst>
          </p:cNvPr>
          <p:cNvPicPr>
            <a:picLocks noChangeAspect="1"/>
          </p:cNvPicPr>
          <p:nvPr/>
        </p:nvPicPr>
        <p:blipFill rotWithShape="1">
          <a:blip r:embed="rId4">
            <a:extLst>
              <a:ext uri="{28A0092B-C50C-407E-A947-70E740481C1C}">
                <a14:useLocalDpi xmlns:a14="http://schemas.microsoft.com/office/drawing/2010/main" val="0"/>
              </a:ext>
            </a:extLst>
          </a:blip>
          <a:srcRect l="8730" r="4147" b="3031"/>
          <a:stretch/>
        </p:blipFill>
        <p:spPr>
          <a:xfrm>
            <a:off x="-1" y="-32680"/>
            <a:ext cx="12023725" cy="6976405"/>
          </a:xfrm>
          <a:prstGeom prst="rect">
            <a:avLst/>
          </a:prstGeom>
        </p:spPr>
      </p:pic>
      <p:sp>
        <p:nvSpPr>
          <p:cNvPr id="11" name="Inhaltsplatzhalter 2">
            <a:extLst>
              <a:ext uri="{FF2B5EF4-FFF2-40B4-BE49-F238E27FC236}">
                <a16:creationId xmlns:a16="http://schemas.microsoft.com/office/drawing/2014/main" id="{37B189E4-083C-4CBD-8A8D-161E1ABCE72E}"/>
              </a:ext>
            </a:extLst>
          </p:cNvPr>
          <p:cNvSpPr>
            <a:spLocks noGrp="1"/>
          </p:cNvSpPr>
          <p:nvPr>
            <p:ph idx="1"/>
          </p:nvPr>
        </p:nvSpPr>
        <p:spPr>
          <a:xfrm>
            <a:off x="5082273" y="820760"/>
            <a:ext cx="4191098" cy="6090285"/>
          </a:xfrm>
        </p:spPr>
        <p:txBody>
          <a:bodyPr/>
          <a:lstStyle/>
          <a:p>
            <a:endParaRPr lang="de-DE" sz="1800" dirty="0"/>
          </a:p>
        </p:txBody>
      </p:sp>
      <p:sp>
        <p:nvSpPr>
          <p:cNvPr id="3" name="Titel 2">
            <a:extLst>
              <a:ext uri="{FF2B5EF4-FFF2-40B4-BE49-F238E27FC236}">
                <a16:creationId xmlns:a16="http://schemas.microsoft.com/office/drawing/2014/main" id="{E6886DBC-D6CB-4B3E-8C65-662D8880A8DA}"/>
              </a:ext>
            </a:extLst>
          </p:cNvPr>
          <p:cNvSpPr>
            <a:spLocks noGrp="1"/>
          </p:cNvSpPr>
          <p:nvPr>
            <p:ph type="title"/>
          </p:nvPr>
        </p:nvSpPr>
        <p:spPr/>
        <p:txBody>
          <a:bodyPr/>
          <a:lstStyle/>
          <a:p>
            <a:endParaRPr lang="de-DE"/>
          </a:p>
        </p:txBody>
      </p:sp>
      <p:sp>
        <p:nvSpPr>
          <p:cNvPr id="7" name="Rechteck 6">
            <a:extLst>
              <a:ext uri="{FF2B5EF4-FFF2-40B4-BE49-F238E27FC236}">
                <a16:creationId xmlns:a16="http://schemas.microsoft.com/office/drawing/2014/main" id="{EA8BD5D8-D267-4256-8DC8-07665789B592}"/>
              </a:ext>
            </a:extLst>
          </p:cNvPr>
          <p:cNvSpPr/>
          <p:nvPr/>
        </p:nvSpPr>
        <p:spPr>
          <a:xfrm>
            <a:off x="7383346" y="-32680"/>
            <a:ext cx="4678017" cy="697640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itel 4">
            <a:extLst>
              <a:ext uri="{FF2B5EF4-FFF2-40B4-BE49-F238E27FC236}">
                <a16:creationId xmlns:a16="http://schemas.microsoft.com/office/drawing/2014/main" id="{CD9F7274-39BF-4DC1-9616-97B6637412EE}"/>
              </a:ext>
            </a:extLst>
          </p:cNvPr>
          <p:cNvSpPr txBox="1">
            <a:spLocks/>
          </p:cNvSpPr>
          <p:nvPr/>
        </p:nvSpPr>
        <p:spPr>
          <a:xfrm>
            <a:off x="7599321" y="788080"/>
            <a:ext cx="4170788" cy="680640"/>
          </a:xfrm>
          <a:prstGeom prst="rect">
            <a:avLst/>
          </a:prstGeom>
        </p:spPr>
        <p:txBody>
          <a:bodyPr vert="horz" lIns="0" tIns="0" rIns="0" bIns="0" rtlCol="0" anchor="t" anchorCtr="0">
            <a:noAutofit/>
          </a:bodyPr>
          <a:lstStyle>
            <a:lvl1pPr algn="l" defTabSz="1202346" rtl="0" eaLnBrk="1" latinLnBrk="0" hangingPunct="1">
              <a:lnSpc>
                <a:spcPts val="3421"/>
              </a:lnSpc>
              <a:spcBef>
                <a:spcPct val="0"/>
              </a:spcBef>
              <a:buNone/>
              <a:defRPr sz="2496" kern="1200">
                <a:solidFill>
                  <a:schemeClr val="tx1"/>
                </a:solidFill>
                <a:latin typeface="Work Sans DUK SemiBold" panose="00000700000000000000" pitchFamily="2" charset="0"/>
                <a:ea typeface="+mj-ea"/>
                <a:cs typeface="+mj-cs"/>
              </a:defRPr>
            </a:lvl1pPr>
          </a:lstStyle>
          <a:p>
            <a:pPr>
              <a:lnSpc>
                <a:spcPct val="100000"/>
              </a:lnSpc>
              <a:spcAft>
                <a:spcPts val="1200"/>
              </a:spcAft>
            </a:pPr>
            <a:r>
              <a:rPr lang="de-DE" sz="4800" dirty="0">
                <a:solidFill>
                  <a:schemeClr val="accent1"/>
                </a:solidFill>
              </a:rPr>
              <a:t>Wo informiere ich mich?</a:t>
            </a:r>
          </a:p>
        </p:txBody>
      </p:sp>
      <p:pic>
        <p:nvPicPr>
          <p:cNvPr id="9" name="Grafik 8">
            <a:extLst>
              <a:ext uri="{FF2B5EF4-FFF2-40B4-BE49-F238E27FC236}">
                <a16:creationId xmlns:a16="http://schemas.microsoft.com/office/drawing/2014/main" id="{B9DC6AB4-8821-4EB8-83B0-D1D872756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902" y="5158748"/>
            <a:ext cx="2821083" cy="1485194"/>
          </a:xfrm>
          <a:prstGeom prst="rect">
            <a:avLst/>
          </a:prstGeom>
        </p:spPr>
      </p:pic>
    </p:spTree>
    <p:extLst>
      <p:ext uri="{BB962C8B-B14F-4D97-AF65-F5344CB8AC3E}">
        <p14:creationId xmlns:p14="http://schemas.microsoft.com/office/powerpoint/2010/main" val="3279753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7C352-31C1-4401-84C6-B3B263376334}"/>
              </a:ext>
            </a:extLst>
          </p:cNvPr>
          <p:cNvSpPr>
            <a:spLocks noGrp="1"/>
          </p:cNvSpPr>
          <p:nvPr>
            <p:ph type="title"/>
          </p:nvPr>
        </p:nvSpPr>
        <p:spPr>
          <a:xfrm>
            <a:off x="586740" y="361833"/>
            <a:ext cx="10850244" cy="987623"/>
          </a:xfrm>
        </p:spPr>
        <p:txBody>
          <a:bodyPr/>
          <a:lstStyle/>
          <a:p>
            <a:r>
              <a:rPr lang="de-DE" dirty="0"/>
              <a:t>Kontakt zu uns! </a:t>
            </a:r>
          </a:p>
        </p:txBody>
      </p:sp>
      <p:sp>
        <p:nvSpPr>
          <p:cNvPr id="3" name="Inhaltsplatzhalter 2">
            <a:extLst>
              <a:ext uri="{FF2B5EF4-FFF2-40B4-BE49-F238E27FC236}">
                <a16:creationId xmlns:a16="http://schemas.microsoft.com/office/drawing/2014/main" id="{E8C8B225-B268-411D-B25C-046B926BF634}"/>
              </a:ext>
            </a:extLst>
          </p:cNvPr>
          <p:cNvSpPr>
            <a:spLocks noGrp="1"/>
          </p:cNvSpPr>
          <p:nvPr>
            <p:ph idx="1"/>
          </p:nvPr>
        </p:nvSpPr>
        <p:spPr>
          <a:xfrm>
            <a:off x="586740" y="1744115"/>
            <a:ext cx="4749766" cy="3803284"/>
          </a:xfrm>
        </p:spPr>
        <p:txBody>
          <a:bodyPr/>
          <a:lstStyle/>
          <a:p>
            <a:pPr>
              <a:defRPr/>
            </a:pPr>
            <a:r>
              <a:rPr lang="de-DE" sz="1665" dirty="0"/>
              <a:t>Freiwilligendienst </a:t>
            </a:r>
            <a:r>
              <a:rPr lang="de-DE" sz="1665" dirty="0">
                <a:latin typeface="Work Sans DUK Medium" panose="00000600000000000000" pitchFamily="50" charset="0"/>
              </a:rPr>
              <a:t>kulturweit</a:t>
            </a:r>
          </a:p>
          <a:p>
            <a:pPr>
              <a:defRPr/>
            </a:pPr>
            <a:r>
              <a:rPr lang="de-DE" sz="1665" dirty="0"/>
              <a:t>Deutsche UNESCO-Kommission</a:t>
            </a:r>
            <a:br>
              <a:rPr lang="de-DE" sz="1665" dirty="0"/>
            </a:br>
            <a:r>
              <a:rPr lang="de-DE" sz="1665" dirty="0"/>
              <a:t>Hasenheide 54, 10967 Berlin </a:t>
            </a:r>
          </a:p>
          <a:p>
            <a:pPr>
              <a:defRPr/>
            </a:pPr>
            <a:endParaRPr lang="de-DE" sz="1665" dirty="0"/>
          </a:p>
          <a:p>
            <a:pPr>
              <a:defRPr/>
            </a:pPr>
            <a:br>
              <a:rPr lang="de-DE" sz="1665" dirty="0"/>
            </a:br>
            <a:r>
              <a:rPr lang="de-DE" sz="1665" dirty="0"/>
              <a:t>Telefon: +49 30 802020-300 </a:t>
            </a:r>
            <a:br>
              <a:rPr lang="de-DE" sz="1665" dirty="0"/>
            </a:br>
            <a:r>
              <a:rPr lang="de-DE" sz="1665" dirty="0"/>
              <a:t>E-Mail: </a:t>
            </a:r>
            <a:r>
              <a:rPr lang="de-DE" sz="1665" dirty="0">
                <a:hlinkClick r:id="rId3"/>
              </a:rPr>
              <a:t>kontakt@kulturweit.de</a:t>
            </a:r>
            <a:endParaRPr lang="de-DE" sz="1665" dirty="0"/>
          </a:p>
          <a:p>
            <a:pPr>
              <a:defRPr/>
            </a:pPr>
            <a:endParaRPr lang="de-DE" sz="1665" dirty="0"/>
          </a:p>
          <a:p>
            <a:pPr>
              <a:defRPr/>
            </a:pPr>
            <a:r>
              <a:rPr lang="de-DE" sz="1665" dirty="0"/>
              <a:t>Fragen zur Bewerbung: bewerbung@kulturweit.de</a:t>
            </a:r>
          </a:p>
        </p:txBody>
      </p:sp>
      <p:pic>
        <p:nvPicPr>
          <p:cNvPr id="7" name="Grafik 6">
            <a:extLst>
              <a:ext uri="{FF2B5EF4-FFF2-40B4-BE49-F238E27FC236}">
                <a16:creationId xmlns:a16="http://schemas.microsoft.com/office/drawing/2014/main" id="{EF07ABE1-60DF-430F-8C61-CFC421E2C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5902" y="5158748"/>
            <a:ext cx="2821083" cy="1485194"/>
          </a:xfrm>
          <a:prstGeom prst="rect">
            <a:avLst/>
          </a:prstGeom>
        </p:spPr>
      </p:pic>
    </p:spTree>
    <p:extLst>
      <p:ext uri="{BB962C8B-B14F-4D97-AF65-F5344CB8AC3E}">
        <p14:creationId xmlns:p14="http://schemas.microsoft.com/office/powerpoint/2010/main" val="3253070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450FD-D412-4AA7-A301-11E499879AFE}"/>
              </a:ext>
            </a:extLst>
          </p:cNvPr>
          <p:cNvSpPr>
            <a:spLocks noGrp="1"/>
          </p:cNvSpPr>
          <p:nvPr>
            <p:ph type="ctrTitle"/>
          </p:nvPr>
        </p:nvSpPr>
        <p:spPr/>
        <p:txBody>
          <a:bodyPr/>
          <a:lstStyle/>
          <a:p>
            <a:r>
              <a:rPr lang="de-DE" dirty="0"/>
              <a:t>Vielen Dank </a:t>
            </a:r>
            <a:br>
              <a:rPr lang="de-DE" dirty="0"/>
            </a:br>
            <a:r>
              <a:rPr lang="de-DE" dirty="0"/>
              <a:t>für eure Aufmerksamkeit</a:t>
            </a:r>
          </a:p>
        </p:txBody>
      </p:sp>
      <p:sp>
        <p:nvSpPr>
          <p:cNvPr id="3" name="Untertitel 2">
            <a:extLst>
              <a:ext uri="{FF2B5EF4-FFF2-40B4-BE49-F238E27FC236}">
                <a16:creationId xmlns:a16="http://schemas.microsoft.com/office/drawing/2014/main" id="{57465626-7FA6-4713-B6A1-3633E9D9B632}"/>
              </a:ext>
            </a:extLst>
          </p:cNvPr>
          <p:cNvSpPr>
            <a:spLocks noGrp="1"/>
          </p:cNvSpPr>
          <p:nvPr>
            <p:ph type="subTitle" idx="1"/>
          </p:nvPr>
        </p:nvSpPr>
        <p:spPr/>
        <p:txBody>
          <a:bodyPr/>
          <a:lstStyle/>
          <a:p>
            <a:r>
              <a:rPr lang="de-DE" sz="2080" dirty="0"/>
              <a:t>Amelie Schulz</a:t>
            </a:r>
          </a:p>
          <a:p>
            <a:r>
              <a:rPr lang="de-DE" sz="2080" dirty="0"/>
              <a:t>Bereich	Presse- und Öffentlichkeitsarbeit</a:t>
            </a:r>
          </a:p>
          <a:p>
            <a:r>
              <a:rPr lang="de-DE" sz="2080" dirty="0"/>
              <a:t>E-Mail	schulz@unesco.de</a:t>
            </a:r>
          </a:p>
          <a:p>
            <a:r>
              <a:rPr lang="de-DE" sz="2080" dirty="0"/>
              <a:t>Telefon	030 802 020 - 314</a:t>
            </a:r>
          </a:p>
        </p:txBody>
      </p:sp>
    </p:spTree>
    <p:extLst>
      <p:ext uri="{BB962C8B-B14F-4D97-AF65-F5344CB8AC3E}">
        <p14:creationId xmlns:p14="http://schemas.microsoft.com/office/powerpoint/2010/main" val="172452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7AA6396-B7D2-44AF-8E17-EEAE85F882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381672"/>
            <a:ext cx="12023725" cy="3637906"/>
          </a:xfrm>
          <a:prstGeom prst="rect">
            <a:avLst/>
          </a:prstGeom>
        </p:spPr>
      </p:pic>
      <p:sp>
        <p:nvSpPr>
          <p:cNvPr id="9" name="Rechteck 8">
            <a:extLst>
              <a:ext uri="{FF2B5EF4-FFF2-40B4-BE49-F238E27FC236}">
                <a16:creationId xmlns:a16="http://schemas.microsoft.com/office/drawing/2014/main" id="{D0D296F1-EC94-4C5E-858B-45E12C615BE8}"/>
              </a:ext>
            </a:extLst>
          </p:cNvPr>
          <p:cNvSpPr/>
          <p:nvPr/>
        </p:nvSpPr>
        <p:spPr>
          <a:xfrm>
            <a:off x="8261638" y="3381672"/>
            <a:ext cx="3762087" cy="3637906"/>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3707C352-31C1-4401-84C6-B3B263376334}"/>
              </a:ext>
            </a:extLst>
          </p:cNvPr>
          <p:cNvSpPr>
            <a:spLocks noGrp="1"/>
          </p:cNvSpPr>
          <p:nvPr>
            <p:ph type="title"/>
          </p:nvPr>
        </p:nvSpPr>
        <p:spPr>
          <a:xfrm>
            <a:off x="380551" y="423017"/>
            <a:ext cx="10850244" cy="740695"/>
          </a:xfrm>
        </p:spPr>
        <p:txBody>
          <a:bodyPr/>
          <a:lstStyle/>
          <a:p>
            <a:r>
              <a:rPr lang="de-DE" sz="4620" dirty="0"/>
              <a:t>Was ist kulturweit?</a:t>
            </a:r>
          </a:p>
        </p:txBody>
      </p:sp>
      <p:sp>
        <p:nvSpPr>
          <p:cNvPr id="3" name="Inhaltsplatzhalter 2">
            <a:extLst>
              <a:ext uri="{FF2B5EF4-FFF2-40B4-BE49-F238E27FC236}">
                <a16:creationId xmlns:a16="http://schemas.microsoft.com/office/drawing/2014/main" id="{E8C8B225-B268-411D-B25C-046B926BF634}"/>
              </a:ext>
            </a:extLst>
          </p:cNvPr>
          <p:cNvSpPr>
            <a:spLocks noGrp="1"/>
          </p:cNvSpPr>
          <p:nvPr>
            <p:ph idx="1"/>
          </p:nvPr>
        </p:nvSpPr>
        <p:spPr>
          <a:xfrm>
            <a:off x="380551" y="1163712"/>
            <a:ext cx="6996987" cy="2465804"/>
          </a:xfrm>
        </p:spPr>
        <p:txBody>
          <a:bodyPr/>
          <a:lstStyle/>
          <a:p>
            <a:pPr>
              <a:lnSpc>
                <a:spcPts val="600"/>
              </a:lnSpc>
              <a:spcAft>
                <a:spcPts val="555"/>
              </a:spcAft>
            </a:pPr>
            <a:endParaRPr lang="de-DE" sz="1665" dirty="0">
              <a:latin typeface="Work Sans DUK SemiBold" panose="00000700000000000000" pitchFamily="2" charset="0"/>
            </a:endParaRPr>
          </a:p>
          <a:p>
            <a:pPr>
              <a:spcAft>
                <a:spcPts val="555"/>
              </a:spcAft>
            </a:pPr>
            <a:r>
              <a:rPr lang="de-DE" sz="1665" dirty="0">
                <a:latin typeface="Work Sans DUK SemiBold" panose="00000700000000000000" pitchFamily="2" charset="0"/>
              </a:rPr>
              <a:t>kulturweit</a:t>
            </a:r>
            <a:r>
              <a:rPr lang="de-DE" sz="1665" dirty="0"/>
              <a:t> ist das internationale Bildungsprogramm der Deutschen UNESCO-Kommission, gefördert vom Auswärtigen Amt.</a:t>
            </a:r>
          </a:p>
          <a:p>
            <a:pPr>
              <a:lnSpc>
                <a:spcPts val="600"/>
              </a:lnSpc>
              <a:spcAft>
                <a:spcPts val="555"/>
              </a:spcAft>
            </a:pPr>
            <a:endParaRPr lang="de-DE" sz="1665" dirty="0"/>
          </a:p>
          <a:p>
            <a:pPr marL="422706" indent="-422706">
              <a:lnSpc>
                <a:spcPct val="120000"/>
              </a:lnSpc>
              <a:spcAft>
                <a:spcPts val="600"/>
              </a:spcAft>
              <a:buFont typeface="Arial" panose="020B0604020202020204" pitchFamily="34" charset="0"/>
              <a:buChar char="•"/>
              <a:defRPr/>
            </a:pPr>
            <a:r>
              <a:rPr lang="de-DE" sz="1665" dirty="0"/>
              <a:t> </a:t>
            </a:r>
            <a:r>
              <a:rPr lang="de-DE" sz="1665" dirty="0">
                <a:latin typeface="Work Sans DUK SemiBold" panose="00000700000000000000" pitchFamily="2" charset="0"/>
              </a:rPr>
              <a:t>kulturweit</a:t>
            </a:r>
            <a:r>
              <a:rPr lang="de-DE" sz="1665" dirty="0"/>
              <a:t>-Freiwilligendienst (</a:t>
            </a:r>
            <a:r>
              <a:rPr lang="de-DE" sz="1665" dirty="0" err="1"/>
              <a:t>Outgoing</a:t>
            </a:r>
            <a:r>
              <a:rPr lang="de-DE" sz="1665" dirty="0"/>
              <a:t>)</a:t>
            </a:r>
          </a:p>
          <a:p>
            <a:pPr marL="422706" indent="-422706">
              <a:lnSpc>
                <a:spcPct val="120000"/>
              </a:lnSpc>
              <a:spcAft>
                <a:spcPts val="600"/>
              </a:spcAft>
              <a:buFont typeface="Arial" panose="020B0604020202020204" pitchFamily="34" charset="0"/>
              <a:buChar char="•"/>
              <a:defRPr/>
            </a:pPr>
            <a:r>
              <a:rPr lang="de-DE" sz="1665" b="1" dirty="0">
                <a:latin typeface="Work Sans DUK SemiBold" panose="00000700000000000000" pitchFamily="2" charset="0"/>
              </a:rPr>
              <a:t> kulturweit</a:t>
            </a:r>
            <a:r>
              <a:rPr lang="de-DE" sz="1665" dirty="0"/>
              <a:t>-Incoming </a:t>
            </a:r>
            <a:endParaRPr lang="de-DE" dirty="0"/>
          </a:p>
        </p:txBody>
      </p:sp>
      <p:pic>
        <p:nvPicPr>
          <p:cNvPr id="8" name="Grafik 7">
            <a:extLst>
              <a:ext uri="{FF2B5EF4-FFF2-40B4-BE49-F238E27FC236}">
                <a16:creationId xmlns:a16="http://schemas.microsoft.com/office/drawing/2014/main" id="{5A937571-FFDB-4167-BFEA-7F2F2D8CD7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56083" y="5945276"/>
            <a:ext cx="1933744" cy="1074302"/>
          </a:xfrm>
          <a:prstGeom prst="rect">
            <a:avLst/>
          </a:prstGeom>
        </p:spPr>
      </p:pic>
      <p:sp>
        <p:nvSpPr>
          <p:cNvPr id="4" name="Rechteck 3">
            <a:extLst>
              <a:ext uri="{FF2B5EF4-FFF2-40B4-BE49-F238E27FC236}">
                <a16:creationId xmlns:a16="http://schemas.microsoft.com/office/drawing/2014/main" id="{D8259642-B974-462A-BFE1-190AAC351930}"/>
              </a:ext>
            </a:extLst>
          </p:cNvPr>
          <p:cNvSpPr/>
          <p:nvPr/>
        </p:nvSpPr>
        <p:spPr>
          <a:xfrm>
            <a:off x="691116" y="2339162"/>
            <a:ext cx="4688958" cy="435935"/>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9745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86742" y="484782"/>
            <a:ext cx="10850243" cy="451069"/>
          </a:xfrm>
        </p:spPr>
        <p:txBody>
          <a:bodyPr/>
          <a:lstStyle/>
          <a:p>
            <a:r>
              <a:rPr lang="de-DE" dirty="0"/>
              <a:t>Kurzprofil: Freiwilligendienst</a:t>
            </a:r>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86742" y="935851"/>
            <a:ext cx="8732356" cy="5355647"/>
          </a:xfrm>
        </p:spPr>
        <p:txBody>
          <a:bodyPr/>
          <a:lstStyle/>
          <a:p>
            <a:pPr marL="422706" indent="-422706">
              <a:lnSpc>
                <a:spcPct val="100000"/>
              </a:lnSpc>
              <a:buFont typeface="Arial" panose="020B0604020202020204" pitchFamily="34" charset="0"/>
              <a:buChar char="•"/>
              <a:defRPr/>
            </a:pPr>
            <a:endParaRPr lang="de-DE" sz="2000" dirty="0"/>
          </a:p>
          <a:p>
            <a:pPr marL="422706" indent="-422706">
              <a:lnSpc>
                <a:spcPct val="100000"/>
              </a:lnSpc>
              <a:buFont typeface="Arial" panose="020B0604020202020204" pitchFamily="34" charset="0"/>
              <a:buChar char="•"/>
              <a:defRPr/>
            </a:pPr>
            <a:r>
              <a:rPr lang="de-DE" sz="1800" dirty="0"/>
              <a:t>internationaler Freiwilligendienst (6 oder 12 Monate)</a:t>
            </a:r>
          </a:p>
          <a:p>
            <a:pPr>
              <a:lnSpc>
                <a:spcPct val="100000"/>
              </a:lnSpc>
              <a:defRPr/>
            </a:pPr>
            <a:endParaRPr lang="de-DE" sz="1800" dirty="0"/>
          </a:p>
          <a:p>
            <a:pPr marL="422706" indent="-422706">
              <a:lnSpc>
                <a:spcPct val="100000"/>
              </a:lnSpc>
              <a:buFont typeface="Arial" panose="020B0604020202020204" pitchFamily="34" charset="0"/>
              <a:buChar char="•"/>
              <a:defRPr/>
            </a:pPr>
            <a:r>
              <a:rPr lang="de-DE" sz="1800" dirty="0"/>
              <a:t>weltweite Einsatzstellen im Bereich Bildung, Kultur und Natur und Sport</a:t>
            </a:r>
          </a:p>
          <a:p>
            <a:pPr>
              <a:lnSpc>
                <a:spcPct val="100000"/>
              </a:lnSpc>
              <a:defRPr/>
            </a:pPr>
            <a:endParaRPr lang="de-DE" sz="1800" dirty="0"/>
          </a:p>
          <a:p>
            <a:pPr marL="422706" indent="-422706">
              <a:lnSpc>
                <a:spcPct val="100000"/>
              </a:lnSpc>
              <a:buFont typeface="Arial" panose="020B0604020202020204" pitchFamily="34" charset="0"/>
              <a:buChar char="•"/>
              <a:defRPr/>
            </a:pPr>
            <a:r>
              <a:rPr lang="de-DE" sz="1800" dirty="0"/>
              <a:t>jährliche Ausreise zum 1. September</a:t>
            </a:r>
          </a:p>
          <a:p>
            <a:pPr marL="422706" indent="-422706">
              <a:lnSpc>
                <a:spcPct val="100000"/>
              </a:lnSpc>
              <a:buFont typeface="Arial" panose="020B0604020202020204" pitchFamily="34" charset="0"/>
              <a:buChar char="•"/>
              <a:defRPr/>
            </a:pPr>
            <a:endParaRPr lang="de-DE" sz="1800" dirty="0"/>
          </a:p>
          <a:p>
            <a:pPr marL="422706" indent="-422706">
              <a:lnSpc>
                <a:spcPct val="100000"/>
              </a:lnSpc>
              <a:buFont typeface="Arial" panose="020B0604020202020204" pitchFamily="34" charset="0"/>
              <a:buChar char="•"/>
              <a:defRPr/>
            </a:pPr>
            <a:r>
              <a:rPr lang="de-DE" sz="1800" dirty="0"/>
              <a:t>finanziell gefördert &amp; pädagogisch begleitet</a:t>
            </a:r>
          </a:p>
          <a:p>
            <a:pPr marL="422706" indent="-422706">
              <a:lnSpc>
                <a:spcPct val="100000"/>
              </a:lnSpc>
              <a:buFont typeface="Arial" panose="020B0604020202020204" pitchFamily="34" charset="0"/>
              <a:buChar char="•"/>
              <a:defRPr/>
            </a:pPr>
            <a:endParaRPr lang="de-DE" sz="1800" dirty="0"/>
          </a:p>
          <a:p>
            <a:pPr marL="422706" indent="-422706">
              <a:lnSpc>
                <a:spcPct val="100000"/>
              </a:lnSpc>
              <a:buFont typeface="Arial" panose="020B0604020202020204" pitchFamily="34" charset="0"/>
              <a:buChar char="•"/>
              <a:defRPr/>
            </a:pPr>
            <a:r>
              <a:rPr lang="de-DE" sz="1800" dirty="0"/>
              <a:t>Lerndienst &amp; Perspektivwechsel</a:t>
            </a:r>
          </a:p>
          <a:p>
            <a:pPr marL="422706" indent="-422706">
              <a:lnSpc>
                <a:spcPct val="100000"/>
              </a:lnSpc>
              <a:buFont typeface="Arial" panose="020B0604020202020204" pitchFamily="34" charset="0"/>
              <a:buChar char="•"/>
              <a:defRPr/>
            </a:pPr>
            <a:endParaRPr lang="de-DE" sz="1800" dirty="0"/>
          </a:p>
          <a:p>
            <a:pPr marL="422706" indent="-422706">
              <a:lnSpc>
                <a:spcPct val="100000"/>
              </a:lnSpc>
              <a:buFont typeface="Arial" panose="020B0604020202020204" pitchFamily="34" charset="0"/>
              <a:buChar char="•"/>
              <a:defRPr/>
            </a:pPr>
            <a:r>
              <a:rPr lang="de-DE" sz="1800" dirty="0"/>
              <a:t>Auszeichnung mit dem </a:t>
            </a:r>
            <a:r>
              <a:rPr lang="de-DE" sz="1800" dirty="0" err="1"/>
              <a:t>Quifd</a:t>
            </a:r>
            <a:r>
              <a:rPr lang="de-DE" sz="1800" dirty="0"/>
              <a:t>-Siegel </a:t>
            </a:r>
          </a:p>
        </p:txBody>
      </p:sp>
      <p:pic>
        <p:nvPicPr>
          <p:cNvPr id="13" name="Grafik 12">
            <a:extLst>
              <a:ext uri="{FF2B5EF4-FFF2-40B4-BE49-F238E27FC236}">
                <a16:creationId xmlns:a16="http://schemas.microsoft.com/office/drawing/2014/main" id="{E89B2B33-F1AB-4853-BF1C-2BC3F8E16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117" y="2690036"/>
            <a:ext cx="5969296" cy="4476972"/>
          </a:xfrm>
          <a:prstGeom prst="rect">
            <a:avLst/>
          </a:prstGeom>
        </p:spPr>
      </p:pic>
      <p:pic>
        <p:nvPicPr>
          <p:cNvPr id="6" name="Grafik 5">
            <a:extLst>
              <a:ext uri="{FF2B5EF4-FFF2-40B4-BE49-F238E27FC236}">
                <a16:creationId xmlns:a16="http://schemas.microsoft.com/office/drawing/2014/main" id="{915A57FF-E975-431A-97C4-EA8710D0A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0" y="5321068"/>
            <a:ext cx="3051549" cy="1606526"/>
          </a:xfrm>
          <a:prstGeom prst="rect">
            <a:avLst/>
          </a:prstGeom>
        </p:spPr>
      </p:pic>
    </p:spTree>
    <p:extLst>
      <p:ext uri="{BB962C8B-B14F-4D97-AF65-F5344CB8AC3E}">
        <p14:creationId xmlns:p14="http://schemas.microsoft.com/office/powerpoint/2010/main" val="3667361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1B44F-5096-4817-BF27-AAE82C1053FE}"/>
              </a:ext>
            </a:extLst>
          </p:cNvPr>
          <p:cNvSpPr>
            <a:spLocks noGrp="1"/>
          </p:cNvSpPr>
          <p:nvPr>
            <p:ph type="title"/>
          </p:nvPr>
        </p:nvSpPr>
        <p:spPr>
          <a:xfrm>
            <a:off x="318657" y="396649"/>
            <a:ext cx="10557067" cy="680640"/>
          </a:xfrm>
        </p:spPr>
        <p:txBody>
          <a:bodyPr/>
          <a:lstStyle/>
          <a:p>
            <a:r>
              <a:rPr lang="de-DE" sz="4620" dirty="0"/>
              <a:t>Welche Voraussetzungen gibt es?</a:t>
            </a:r>
          </a:p>
        </p:txBody>
      </p:sp>
      <p:sp>
        <p:nvSpPr>
          <p:cNvPr id="3" name="Inhaltsplatzhalter 2">
            <a:extLst>
              <a:ext uri="{FF2B5EF4-FFF2-40B4-BE49-F238E27FC236}">
                <a16:creationId xmlns:a16="http://schemas.microsoft.com/office/drawing/2014/main" id="{1F774FBF-1327-4937-B374-149CB482BA95}"/>
              </a:ext>
            </a:extLst>
          </p:cNvPr>
          <p:cNvSpPr>
            <a:spLocks noGrp="1"/>
          </p:cNvSpPr>
          <p:nvPr>
            <p:ph idx="1"/>
          </p:nvPr>
        </p:nvSpPr>
        <p:spPr>
          <a:xfrm>
            <a:off x="318657" y="896457"/>
            <a:ext cx="10557069" cy="4155512"/>
          </a:xfrm>
        </p:spPr>
        <p:txBody>
          <a:bodyPr/>
          <a:lstStyle/>
          <a:p>
            <a:pPr marL="285750" indent="-285750">
              <a:buFont typeface="Arial" panose="020B0604020202020204" pitchFamily="34" charset="0"/>
              <a:buChar char="•"/>
            </a:pPr>
            <a:endParaRPr lang="de-DE" sz="1600" dirty="0"/>
          </a:p>
          <a:p>
            <a:pPr marL="285750" indent="-285750">
              <a:buFont typeface="Arial" panose="020B0604020202020204" pitchFamily="34" charset="0"/>
              <a:buChar char="•"/>
            </a:pPr>
            <a:r>
              <a:rPr lang="de-DE" sz="1600" dirty="0"/>
              <a:t>Altersgrenze: 18 – 26 Jahre</a:t>
            </a:r>
          </a:p>
          <a:p>
            <a:pPr marL="285750" indent="-285750">
              <a:buFont typeface="Arial" panose="020B0604020202020204" pitchFamily="34" charset="0"/>
              <a:buChar char="•"/>
            </a:pPr>
            <a:r>
              <a:rPr lang="de-DE" sz="1600" dirty="0"/>
              <a:t>Vollzeitschulpflicht erfüllt </a:t>
            </a:r>
          </a:p>
          <a:p>
            <a:pPr marL="285750" indent="-285750">
              <a:buFont typeface="Arial" panose="020B0604020202020204" pitchFamily="34" charset="0"/>
              <a:buChar char="•"/>
            </a:pPr>
            <a:r>
              <a:rPr lang="de-DE" sz="1600" dirty="0"/>
              <a:t>Deutschkenntnisse C1 / Lebensmittelpunkt in Deutschland</a:t>
            </a:r>
          </a:p>
          <a:p>
            <a:pPr marL="285750" indent="-285750">
              <a:buFont typeface="Arial" panose="020B0604020202020204" pitchFamily="34" charset="0"/>
              <a:buChar char="•"/>
            </a:pPr>
            <a:r>
              <a:rPr lang="de-DE" sz="1600" dirty="0"/>
              <a:t>Gültiger Reisepass, der bis 6 Monate nach der Rückkehr gilt</a:t>
            </a:r>
          </a:p>
          <a:p>
            <a:endParaRPr lang="de-DE" dirty="0"/>
          </a:p>
          <a:p>
            <a:endParaRPr lang="de-DE" dirty="0"/>
          </a:p>
        </p:txBody>
      </p:sp>
      <p:pic>
        <p:nvPicPr>
          <p:cNvPr id="4" name="Grafik 3">
            <a:extLst>
              <a:ext uri="{FF2B5EF4-FFF2-40B4-BE49-F238E27FC236}">
                <a16:creationId xmlns:a16="http://schemas.microsoft.com/office/drawing/2014/main" id="{72F23FE9-553D-4FBB-8363-DFD47DBEB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13715"/>
            <a:ext cx="5295015" cy="3530010"/>
          </a:xfrm>
          <a:prstGeom prst="rect">
            <a:avLst/>
          </a:prstGeom>
        </p:spPr>
      </p:pic>
      <p:pic>
        <p:nvPicPr>
          <p:cNvPr id="5" name="Bildplatzhalter 7">
            <a:extLst>
              <a:ext uri="{FF2B5EF4-FFF2-40B4-BE49-F238E27FC236}">
                <a16:creationId xmlns:a16="http://schemas.microsoft.com/office/drawing/2014/main" id="{6F004B5D-1622-483E-9FF1-E4509DEF2C4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5014" y="3413715"/>
            <a:ext cx="6728711" cy="3530010"/>
          </a:xfrm>
          <a:prstGeom prst="rect">
            <a:avLst/>
          </a:prstGeom>
          <a:solidFill>
            <a:schemeClr val="tx2"/>
          </a:solidFill>
        </p:spPr>
      </p:pic>
      <p:sp>
        <p:nvSpPr>
          <p:cNvPr id="6" name="Rechteck 5">
            <a:extLst>
              <a:ext uri="{FF2B5EF4-FFF2-40B4-BE49-F238E27FC236}">
                <a16:creationId xmlns:a16="http://schemas.microsoft.com/office/drawing/2014/main" id="{C6F1A0D1-00D9-4DB3-9F3C-0FFF4A6F9783}"/>
              </a:ext>
            </a:extLst>
          </p:cNvPr>
          <p:cNvSpPr/>
          <p:nvPr/>
        </p:nvSpPr>
        <p:spPr>
          <a:xfrm>
            <a:off x="8261638" y="3385802"/>
            <a:ext cx="3762087" cy="363377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77873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8AB-5B0E-4A41-9911-A2A2DFA1990E}"/>
              </a:ext>
            </a:extLst>
          </p:cNvPr>
          <p:cNvSpPr>
            <a:spLocks noGrp="1"/>
          </p:cNvSpPr>
          <p:nvPr>
            <p:ph type="title"/>
          </p:nvPr>
        </p:nvSpPr>
        <p:spPr>
          <a:xfrm>
            <a:off x="586742" y="484782"/>
            <a:ext cx="10850243" cy="451069"/>
          </a:xfrm>
        </p:spPr>
        <p:txBody>
          <a:bodyPr/>
          <a:lstStyle/>
          <a:p>
            <a:r>
              <a:rPr lang="de-DE" sz="2800" dirty="0"/>
              <a:t>Zielgruppe</a:t>
            </a:r>
            <a:endParaRPr lang="de-DE" dirty="0"/>
          </a:p>
        </p:txBody>
      </p:sp>
      <p:sp>
        <p:nvSpPr>
          <p:cNvPr id="3" name="Inhaltsplatzhalter 2">
            <a:extLst>
              <a:ext uri="{FF2B5EF4-FFF2-40B4-BE49-F238E27FC236}">
                <a16:creationId xmlns:a16="http://schemas.microsoft.com/office/drawing/2014/main" id="{1873EFE3-5C34-45BB-87E4-7093DE63687F}"/>
              </a:ext>
            </a:extLst>
          </p:cNvPr>
          <p:cNvSpPr>
            <a:spLocks noGrp="1"/>
          </p:cNvSpPr>
          <p:nvPr>
            <p:ph idx="1"/>
          </p:nvPr>
        </p:nvSpPr>
        <p:spPr>
          <a:xfrm>
            <a:off x="586742" y="935851"/>
            <a:ext cx="8142588" cy="5355647"/>
          </a:xfrm>
        </p:spPr>
        <p:txBody>
          <a:bodyPr/>
          <a:lstStyle/>
          <a:p>
            <a:endParaRPr lang="de-DE" sz="2000" dirty="0"/>
          </a:p>
          <a:p>
            <a:r>
              <a:rPr lang="de-DE" sz="2000" dirty="0"/>
              <a:t>kulturweit ist ein Freiwilligendienst für </a:t>
            </a:r>
            <a:r>
              <a:rPr lang="de-DE" sz="2000" u="sng" dirty="0"/>
              <a:t>alle</a:t>
            </a:r>
            <a:r>
              <a:rPr lang="de-DE" sz="2000" dirty="0"/>
              <a:t> jungen Menschen, die die formalen Bewerbungsvoraussetzungen erfüllen!</a:t>
            </a:r>
          </a:p>
          <a:p>
            <a:endParaRPr lang="de-DE" sz="2000" dirty="0"/>
          </a:p>
          <a:p>
            <a:r>
              <a:rPr lang="de-DE" sz="2000" u="sng" dirty="0"/>
              <a:t>Besonders einladen möchten wir:</a:t>
            </a:r>
          </a:p>
          <a:p>
            <a:pPr marL="396248" indent="-396248">
              <a:buFont typeface="Arial" panose="020B0604020202020204" pitchFamily="34" charset="0"/>
              <a:buChar char="•"/>
            </a:pPr>
            <a:r>
              <a:rPr lang="de-DE" sz="2000" dirty="0"/>
              <a:t>Studierende</a:t>
            </a:r>
          </a:p>
          <a:p>
            <a:pPr marL="396248" indent="-396248">
              <a:buFont typeface="Arial" panose="020B0604020202020204" pitchFamily="34" charset="0"/>
              <a:buChar char="•"/>
            </a:pPr>
            <a:r>
              <a:rPr lang="de-DE" sz="2000" dirty="0"/>
              <a:t>Berufsschulabsolvent*innen </a:t>
            </a:r>
          </a:p>
          <a:p>
            <a:pPr marL="396248" indent="-396248">
              <a:buFont typeface="Arial" panose="020B0604020202020204" pitchFamily="34" charset="0"/>
              <a:buChar char="•"/>
            </a:pPr>
            <a:r>
              <a:rPr lang="de-DE" sz="2000" dirty="0"/>
              <a:t>Menschen mit körperlichen Mehrbedarfen</a:t>
            </a:r>
          </a:p>
          <a:p>
            <a:pPr marL="396248" indent="-396248">
              <a:buFont typeface="Arial" panose="020B0604020202020204" pitchFamily="34" charset="0"/>
              <a:buChar char="•"/>
            </a:pPr>
            <a:r>
              <a:rPr lang="de-DE" sz="2000" dirty="0"/>
              <a:t>Abiturient*innen über den 2. Bildungsweg</a:t>
            </a:r>
          </a:p>
        </p:txBody>
      </p:sp>
      <p:pic>
        <p:nvPicPr>
          <p:cNvPr id="9" name="Grafik 8">
            <a:extLst>
              <a:ext uri="{FF2B5EF4-FFF2-40B4-BE49-F238E27FC236}">
                <a16:creationId xmlns:a16="http://schemas.microsoft.com/office/drawing/2014/main" id="{8B419A20-C009-484F-9217-2424A7ABE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874" y="3009900"/>
            <a:ext cx="6595501" cy="3919612"/>
          </a:xfrm>
          <a:prstGeom prst="rect">
            <a:avLst/>
          </a:prstGeom>
        </p:spPr>
      </p:pic>
      <p:pic>
        <p:nvPicPr>
          <p:cNvPr id="7" name="Grafik 6">
            <a:extLst>
              <a:ext uri="{FF2B5EF4-FFF2-40B4-BE49-F238E27FC236}">
                <a16:creationId xmlns:a16="http://schemas.microsoft.com/office/drawing/2014/main" id="{E5C7CA3F-E7E0-4C58-A9BC-56AC66BEE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7" y="5350009"/>
            <a:ext cx="3051549" cy="1606526"/>
          </a:xfrm>
          <a:prstGeom prst="rect">
            <a:avLst/>
          </a:prstGeom>
        </p:spPr>
      </p:pic>
    </p:spTree>
    <p:extLst>
      <p:ext uri="{BB962C8B-B14F-4D97-AF65-F5344CB8AC3E}">
        <p14:creationId xmlns:p14="http://schemas.microsoft.com/office/powerpoint/2010/main" val="334651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7E977-A81A-432C-9148-C9F6B08BA8EF}"/>
              </a:ext>
            </a:extLst>
          </p:cNvPr>
          <p:cNvSpPr>
            <a:spLocks noGrp="1"/>
          </p:cNvSpPr>
          <p:nvPr>
            <p:ph type="title"/>
          </p:nvPr>
        </p:nvSpPr>
        <p:spPr>
          <a:xfrm>
            <a:off x="457050" y="359283"/>
            <a:ext cx="12151785" cy="1083115"/>
          </a:xfrm>
        </p:spPr>
        <p:txBody>
          <a:bodyPr/>
          <a:lstStyle/>
          <a:p>
            <a:pPr indent="32290">
              <a:tabLst>
                <a:tab pos="162919" algn="l"/>
              </a:tabLst>
            </a:pPr>
            <a:r>
              <a:rPr lang="de-DE" sz="4260" dirty="0"/>
              <a:t>Wie wird man durch uns begleitet?</a:t>
            </a:r>
          </a:p>
        </p:txBody>
      </p:sp>
      <p:sp>
        <p:nvSpPr>
          <p:cNvPr id="3" name="Inhaltsplatzhalter 2">
            <a:extLst>
              <a:ext uri="{FF2B5EF4-FFF2-40B4-BE49-F238E27FC236}">
                <a16:creationId xmlns:a16="http://schemas.microsoft.com/office/drawing/2014/main" id="{47FD4F69-9854-43C5-849C-3C07CFF9B6C5}"/>
              </a:ext>
            </a:extLst>
          </p:cNvPr>
          <p:cNvSpPr>
            <a:spLocks noGrp="1"/>
          </p:cNvSpPr>
          <p:nvPr>
            <p:ph idx="1"/>
          </p:nvPr>
        </p:nvSpPr>
        <p:spPr>
          <a:xfrm>
            <a:off x="586740" y="1367187"/>
            <a:ext cx="10850244" cy="1865111"/>
          </a:xfrm>
        </p:spPr>
        <p:txBody>
          <a:bodyPr/>
          <a:lstStyle/>
          <a:p>
            <a:pPr marL="422729" indent="-422729">
              <a:buFont typeface="Arial" panose="020B0604020202020204" pitchFamily="34" charset="0"/>
              <a:buChar char="•"/>
              <a:defRPr/>
            </a:pPr>
            <a:r>
              <a:rPr lang="de-DE" sz="1665" dirty="0"/>
              <a:t>Vorbereitungs-, Zwischen- und Nachbereitungsseminar </a:t>
            </a:r>
          </a:p>
          <a:p>
            <a:pPr marL="422729" indent="-422729">
              <a:buFont typeface="Arial" panose="020B0604020202020204" pitchFamily="34" charset="0"/>
              <a:buChar char="•"/>
              <a:defRPr/>
            </a:pPr>
            <a:r>
              <a:rPr lang="de-DE" sz="1665" dirty="0"/>
              <a:t>Sprachkurs mit Landeskunde vor Ort (30 h)</a:t>
            </a:r>
          </a:p>
          <a:p>
            <a:pPr marL="422729" indent="-422729">
              <a:buFont typeface="Arial" panose="020B0604020202020204" pitchFamily="34" charset="0"/>
              <a:buChar char="•"/>
              <a:defRPr/>
            </a:pPr>
            <a:r>
              <a:rPr lang="de-DE" sz="1665" dirty="0"/>
              <a:t>direkte Ansprechpersonen vor Ort &amp; durch kulturweit-Büro</a:t>
            </a:r>
          </a:p>
          <a:p>
            <a:pPr>
              <a:defRPr/>
            </a:pPr>
            <a:endParaRPr lang="de-DE" sz="1665" dirty="0"/>
          </a:p>
        </p:txBody>
      </p:sp>
      <p:pic>
        <p:nvPicPr>
          <p:cNvPr id="7" name="Grafik 6">
            <a:extLst>
              <a:ext uri="{FF2B5EF4-FFF2-40B4-BE49-F238E27FC236}">
                <a16:creationId xmlns:a16="http://schemas.microsoft.com/office/drawing/2014/main" id="{6CDCE20F-500D-4CD6-ACD9-E2F20CF48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862" y="3387322"/>
            <a:ext cx="6011863" cy="3556403"/>
          </a:xfrm>
          <a:prstGeom prst="rect">
            <a:avLst/>
          </a:prstGeom>
        </p:spPr>
      </p:pic>
      <p:pic>
        <p:nvPicPr>
          <p:cNvPr id="9" name="Grafik 8">
            <a:extLst>
              <a:ext uri="{FF2B5EF4-FFF2-40B4-BE49-F238E27FC236}">
                <a16:creationId xmlns:a16="http://schemas.microsoft.com/office/drawing/2014/main" id="{77C35CD1-A6D0-48DF-B91F-A471C189C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87322"/>
            <a:ext cx="6011863" cy="3556403"/>
          </a:xfrm>
          <a:prstGeom prst="rect">
            <a:avLst/>
          </a:prstGeom>
        </p:spPr>
      </p:pic>
    </p:spTree>
    <p:extLst>
      <p:ext uri="{BB962C8B-B14F-4D97-AF65-F5344CB8AC3E}">
        <p14:creationId xmlns:p14="http://schemas.microsoft.com/office/powerpoint/2010/main" val="78961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00D88-B89B-4BED-82E6-23250C012676}"/>
              </a:ext>
            </a:extLst>
          </p:cNvPr>
          <p:cNvSpPr>
            <a:spLocks noGrp="1"/>
          </p:cNvSpPr>
          <p:nvPr>
            <p:ph type="title"/>
          </p:nvPr>
        </p:nvSpPr>
        <p:spPr/>
        <p:txBody>
          <a:bodyPr/>
          <a:lstStyle/>
          <a:p>
            <a:r>
              <a:rPr lang="de-DE" dirty="0"/>
              <a:t>kulturweit für alle!</a:t>
            </a:r>
          </a:p>
        </p:txBody>
      </p:sp>
      <p:sp>
        <p:nvSpPr>
          <p:cNvPr id="3" name="Inhaltsplatzhalter 2">
            <a:extLst>
              <a:ext uri="{FF2B5EF4-FFF2-40B4-BE49-F238E27FC236}">
                <a16:creationId xmlns:a16="http://schemas.microsoft.com/office/drawing/2014/main" id="{B0F9E593-EEB9-487B-8C39-F5F47A83F941}"/>
              </a:ext>
            </a:extLst>
          </p:cNvPr>
          <p:cNvSpPr>
            <a:spLocks noGrp="1"/>
          </p:cNvSpPr>
          <p:nvPr>
            <p:ph idx="1"/>
          </p:nvPr>
        </p:nvSpPr>
        <p:spPr>
          <a:xfrm>
            <a:off x="586742" y="1109324"/>
            <a:ext cx="10557067" cy="1898675"/>
          </a:xfrm>
        </p:spPr>
        <p:txBody>
          <a:bodyPr/>
          <a:lstStyle/>
          <a:p>
            <a:r>
              <a:rPr lang="de-DE" sz="2000" dirty="0"/>
              <a:t>kulturweit richtet sich an alle jungen Menschen unabhängig von ihrer sozialen und kulturellen Herkunft, ihres Geschlechts, individuellen Beeinträchtigungen, ihrer sexuellen Orientierung oder Identität, Religion und weiterer Aspekte ihrer Individualität. </a:t>
            </a:r>
          </a:p>
        </p:txBody>
      </p:sp>
      <p:graphicFrame>
        <p:nvGraphicFramePr>
          <p:cNvPr id="6" name="Diagramm 5">
            <a:extLst>
              <a:ext uri="{FF2B5EF4-FFF2-40B4-BE49-F238E27FC236}">
                <a16:creationId xmlns:a16="http://schemas.microsoft.com/office/drawing/2014/main" id="{58AC41D5-E979-4BEB-87A4-2F04032ED504}"/>
              </a:ext>
            </a:extLst>
          </p:cNvPr>
          <p:cNvGraphicFramePr/>
          <p:nvPr>
            <p:extLst/>
          </p:nvPr>
        </p:nvGraphicFramePr>
        <p:xfrm>
          <a:off x="328849" y="2438401"/>
          <a:ext cx="11366025" cy="499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690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307B63A-8F62-46FD-B3B0-1612E218DC57}"/>
              </a:ext>
            </a:extLst>
          </p:cNvPr>
          <p:cNvSpPr>
            <a:spLocks noGrp="1"/>
          </p:cNvSpPr>
          <p:nvPr>
            <p:ph type="title"/>
          </p:nvPr>
        </p:nvSpPr>
        <p:spPr>
          <a:xfrm>
            <a:off x="375393" y="383581"/>
            <a:ext cx="10850244" cy="1106897"/>
          </a:xfrm>
        </p:spPr>
        <p:txBody>
          <a:bodyPr/>
          <a:lstStyle/>
          <a:p>
            <a:pPr indent="32290">
              <a:tabLst>
                <a:tab pos="162919" algn="l"/>
              </a:tabLst>
            </a:pPr>
            <a:r>
              <a:rPr lang="de-DE" sz="4260" dirty="0"/>
              <a:t>Wie hoch ist die </a:t>
            </a:r>
            <a:br>
              <a:rPr lang="de-DE" sz="4260" dirty="0"/>
            </a:br>
            <a:r>
              <a:rPr lang="de-DE" sz="4260" dirty="0"/>
              <a:t>finanzielle Förderung?</a:t>
            </a:r>
          </a:p>
        </p:txBody>
      </p:sp>
      <p:sp>
        <p:nvSpPr>
          <p:cNvPr id="12" name="Inhaltsplatzhalter 2">
            <a:extLst>
              <a:ext uri="{FF2B5EF4-FFF2-40B4-BE49-F238E27FC236}">
                <a16:creationId xmlns:a16="http://schemas.microsoft.com/office/drawing/2014/main" id="{B8D1EB17-7DEE-4848-8097-12FFE1C9C577}"/>
              </a:ext>
            </a:extLst>
          </p:cNvPr>
          <p:cNvSpPr>
            <a:spLocks noGrp="1"/>
          </p:cNvSpPr>
          <p:nvPr>
            <p:ph idx="1"/>
          </p:nvPr>
        </p:nvSpPr>
        <p:spPr>
          <a:xfrm>
            <a:off x="6944802" y="2221926"/>
            <a:ext cx="4703530" cy="4114800"/>
          </a:xfrm>
        </p:spPr>
        <p:txBody>
          <a:bodyPr/>
          <a:lstStyle/>
          <a:p>
            <a:pPr marL="285750" indent="-285750">
              <a:buFont typeface="Arial" panose="020B0604020202020204" pitchFamily="34" charset="0"/>
              <a:buChar char="•"/>
              <a:defRPr/>
            </a:pPr>
            <a:r>
              <a:rPr lang="de-DE" sz="1700" b="1" dirty="0"/>
              <a:t>Neu: monatlich 450 € Taschengeld inkl. Unterkunft &amp; Verpflegung</a:t>
            </a:r>
          </a:p>
          <a:p>
            <a:pPr marL="285750" indent="-285750">
              <a:buFont typeface="Arial" panose="020B0604020202020204" pitchFamily="34" charset="0"/>
              <a:buChar char="•"/>
              <a:defRPr/>
            </a:pPr>
            <a:endParaRPr lang="de-DE" sz="1700" dirty="0"/>
          </a:p>
          <a:p>
            <a:pPr marL="285750" indent="-285750">
              <a:buFont typeface="Arial" panose="020B0604020202020204" pitchFamily="34" charset="0"/>
              <a:buChar char="•"/>
              <a:defRPr/>
            </a:pPr>
            <a:r>
              <a:rPr lang="de-DE" sz="1700" dirty="0"/>
              <a:t>Anspruch auf Kindergeld / Halbwaisenrente bleibt erhalten</a:t>
            </a:r>
          </a:p>
          <a:p>
            <a:pPr marL="285750" indent="-285750">
              <a:buFont typeface="Arial" panose="020B0604020202020204" pitchFamily="34" charset="0"/>
              <a:buChar char="•"/>
              <a:defRPr/>
            </a:pPr>
            <a:endParaRPr lang="de-DE" sz="1700" dirty="0"/>
          </a:p>
          <a:p>
            <a:pPr marL="285750" indent="-285750">
              <a:buFont typeface="Arial" panose="020B0604020202020204" pitchFamily="34" charset="0"/>
              <a:buChar char="•"/>
              <a:defRPr/>
            </a:pPr>
            <a:r>
              <a:rPr lang="de-DE" sz="1700" dirty="0"/>
              <a:t>Reisekostenzuschuss</a:t>
            </a:r>
          </a:p>
          <a:p>
            <a:pPr marL="285750" indent="-285750">
              <a:buFont typeface="Arial" panose="020B0604020202020204" pitchFamily="34" charset="0"/>
              <a:buChar char="•"/>
              <a:defRPr/>
            </a:pPr>
            <a:endParaRPr lang="de-DE" sz="1700" dirty="0"/>
          </a:p>
          <a:p>
            <a:pPr marL="285750" indent="-285750">
              <a:buFont typeface="Arial" panose="020B0604020202020204" pitchFamily="34" charset="0"/>
              <a:buChar char="•"/>
              <a:defRPr/>
            </a:pPr>
            <a:r>
              <a:rPr lang="de-DE" sz="1700" dirty="0"/>
              <a:t>Auslandskranken-, Unfall- und Haftpflichtversicherung</a:t>
            </a:r>
          </a:p>
          <a:p>
            <a:pPr marL="422706" indent="-422706">
              <a:buFont typeface="Arial" panose="020B0604020202020204" pitchFamily="34" charset="0"/>
              <a:buChar char="•"/>
              <a:defRPr/>
            </a:pPr>
            <a:endParaRPr lang="de-DE" dirty="0"/>
          </a:p>
        </p:txBody>
      </p:sp>
      <p:pic>
        <p:nvPicPr>
          <p:cNvPr id="6" name="Grafik 5">
            <a:extLst>
              <a:ext uri="{FF2B5EF4-FFF2-40B4-BE49-F238E27FC236}">
                <a16:creationId xmlns:a16="http://schemas.microsoft.com/office/drawing/2014/main" id="{75FB4FC0-054C-46AA-A2A4-9126B4F4C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393" y="2308903"/>
            <a:ext cx="6185294" cy="4114800"/>
          </a:xfrm>
          <a:prstGeom prst="rect">
            <a:avLst/>
          </a:prstGeom>
        </p:spPr>
      </p:pic>
    </p:spTree>
    <p:extLst>
      <p:ext uri="{BB962C8B-B14F-4D97-AF65-F5344CB8AC3E}">
        <p14:creationId xmlns:p14="http://schemas.microsoft.com/office/powerpoint/2010/main" val="948003492"/>
      </p:ext>
    </p:extLst>
  </p:cSld>
  <p:clrMapOvr>
    <a:masterClrMapping/>
  </p:clrMapOvr>
</p:sld>
</file>

<file path=ppt/theme/theme1.xml><?xml version="1.0" encoding="utf-8"?>
<a:theme xmlns:a="http://schemas.openxmlformats.org/drawingml/2006/main" name="Office">
  <a:themeElements>
    <a:clrScheme name="Benutzerdefiniert 1">
      <a:dk1>
        <a:srgbClr val="000000"/>
      </a:dk1>
      <a:lt1>
        <a:srgbClr val="FFFFFF"/>
      </a:lt1>
      <a:dk2>
        <a:srgbClr val="BBBBBB"/>
      </a:dk2>
      <a:lt2>
        <a:srgbClr val="F2F2F2"/>
      </a:lt2>
      <a:accent1>
        <a:srgbClr val="273375"/>
      </a:accent1>
      <a:accent2>
        <a:srgbClr val="FBE90E"/>
      </a:accent2>
      <a:accent3>
        <a:srgbClr val="AEC909"/>
      </a:accent3>
      <a:accent4>
        <a:srgbClr val="B60E7B"/>
      </a:accent4>
      <a:accent5>
        <a:srgbClr val="B2B2B2"/>
      </a:accent5>
      <a:accent6>
        <a:srgbClr val="F08600"/>
      </a:accent6>
      <a:hlink>
        <a:srgbClr val="006DB6"/>
      </a:hlink>
      <a:folHlink>
        <a:srgbClr val="006DB6"/>
      </a:folHlink>
    </a:clrScheme>
    <a:fontScheme name="DUK">
      <a:majorFont>
        <a:latin typeface="Work Sans DUK Medium"/>
        <a:ea typeface=""/>
        <a:cs typeface=""/>
      </a:majorFont>
      <a:minorFont>
        <a:latin typeface="Work Sans DU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UK_2022_DT_Powerpoint-Vorlage_DE_130522" id="{2885470D-C804-44D3-AB86-66D52F0CDAD6}" vid="{18D801E7-3441-4C09-AF99-53BA5723408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4843</Words>
  <Application>Microsoft Office PowerPoint</Application>
  <PresentationFormat>Benutzerdefiniert</PresentationFormat>
  <Paragraphs>675</Paragraphs>
  <Slides>28</Slides>
  <Notes>28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28</vt:i4>
      </vt:variant>
    </vt:vector>
  </HeadingPairs>
  <TitlesOfParts>
    <vt:vector size="37" baseType="lpstr">
      <vt:lpstr>ＭＳ Ｐゴシック</vt:lpstr>
      <vt:lpstr>Arial</vt:lpstr>
      <vt:lpstr>Calibri</vt:lpstr>
      <vt:lpstr>Times New Roman</vt:lpstr>
      <vt:lpstr>Wingdings</vt:lpstr>
      <vt:lpstr>Work Sans DUK</vt:lpstr>
      <vt:lpstr>Work Sans DUK Medium</vt:lpstr>
      <vt:lpstr>Work Sans DUK SemiBold</vt:lpstr>
      <vt:lpstr>Office</vt:lpstr>
      <vt:lpstr>Mit kulturweit weltweit engagieren</vt:lpstr>
      <vt:lpstr>Was erwartet uns heute?</vt:lpstr>
      <vt:lpstr>Was ist kulturweit?</vt:lpstr>
      <vt:lpstr>Kurzprofil: Freiwilligendienst</vt:lpstr>
      <vt:lpstr>Welche Voraussetzungen gibt es?</vt:lpstr>
      <vt:lpstr>Zielgruppe</vt:lpstr>
      <vt:lpstr>Wie wird man durch uns begleitet?</vt:lpstr>
      <vt:lpstr>kulturweit für alle!</vt:lpstr>
      <vt:lpstr>Wie hoch ist die  finanzielle Förderung?</vt:lpstr>
      <vt:lpstr>Wohin geht die Reise? </vt:lpstr>
      <vt:lpstr>Unsere Partnerorganisationen</vt:lpstr>
      <vt:lpstr>Welcher Bereich interessiert mich?</vt:lpstr>
      <vt:lpstr>Pädagogischer Austauschdienst (PAD) mit  der Zentralstelle für das Auslandsschulwesen </vt:lpstr>
      <vt:lpstr>UNESCO-Naturerbestätten </vt:lpstr>
      <vt:lpstr>Goethe-Institut</vt:lpstr>
      <vt:lpstr>UNESCO-Nationalkommissionen</vt:lpstr>
      <vt:lpstr>Deutscher Akademischer  Austauschdienst</vt:lpstr>
      <vt:lpstr>Deutsches Archäologisches Institut</vt:lpstr>
      <vt:lpstr>Deutsche Welle Akademie</vt:lpstr>
      <vt:lpstr>Ich bewerbe mich nach dem Schulabschluss oder ohne Schulabschluss. Welche Partnerorganisation kommt in Frage?</vt:lpstr>
      <vt:lpstr>Ich bewerbe mich nach dem Schulabschluss oder ohne Schulabschluss. Welche Partnerorganisation kommt in Frage?</vt:lpstr>
      <vt:lpstr>Ablauf Freiwilligendienst</vt:lpstr>
      <vt:lpstr>Wie bewerbe ich mich?</vt:lpstr>
      <vt:lpstr>Welche Unterstützung gibt es?</vt:lpstr>
      <vt:lpstr>PowerPoint-Präsentation</vt:lpstr>
      <vt:lpstr>PowerPoint-Präsentation</vt:lpstr>
      <vt:lpstr>Kontakt zu uns! </vt:lpstr>
      <vt:lpstr>Vielen Dank  für eure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***Nicht vergessen: Diese Folie löschen***</dc:title>
  <dc:creator>Anna Neumann</dc:creator>
  <cp:lastModifiedBy>Amelie Schulz</cp:lastModifiedBy>
  <cp:revision>382</cp:revision>
  <cp:lastPrinted>2023-08-09T16:25:07Z</cp:lastPrinted>
  <dcterms:created xsi:type="dcterms:W3CDTF">2022-06-09T09:14:28Z</dcterms:created>
  <dcterms:modified xsi:type="dcterms:W3CDTF">2024-05-17T14:10:54Z</dcterms:modified>
</cp:coreProperties>
</file>